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70" r:id="rId5"/>
    <p:sldId id="271" r:id="rId6"/>
    <p:sldId id="262" r:id="rId7"/>
    <p:sldId id="275" r:id="rId8"/>
    <p:sldId id="273" r:id="rId9"/>
    <p:sldId id="265" r:id="rId10"/>
    <p:sldId id="267" r:id="rId11"/>
    <p:sldId id="276" r:id="rId12"/>
    <p:sldId id="277" r:id="rId13"/>
    <p:sldId id="278" r:id="rId14"/>
    <p:sldId id="27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952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7094"/>
            <a:ext cx="7772400" cy="1470025"/>
          </a:xfrm>
        </p:spPr>
        <p:txBody>
          <a:bodyPr anchor="b" anchorCtr="0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810000"/>
            <a:ext cx="7770812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Cover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025" y="3048000"/>
            <a:ext cx="1123950" cy="77152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38282"/>
            <a:ext cx="7770813" cy="1048870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457200"/>
            <a:ext cx="4572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81600"/>
            <a:ext cx="7770813" cy="6858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4/25/12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4890247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7882"/>
            <a:ext cx="1524000" cy="53250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7882"/>
            <a:ext cx="5889812" cy="5325036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052928" y="3115195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6440"/>
            <a:ext cx="7770813" cy="1472184"/>
          </a:xfrm>
        </p:spPr>
        <p:txBody>
          <a:bodyPr anchor="b" anchorCtr="0"/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13048"/>
            <a:ext cx="7770813" cy="1755648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Glyph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174066"/>
            <a:ext cx="1066800" cy="5905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4/25/12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4/25/12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4/25/12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4/25/12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914400"/>
            <a:ext cx="36576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118" y="457199"/>
            <a:ext cx="36576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tabLst/>
              <a:defRPr sz="2000"/>
            </a:lvl6pPr>
            <a:lvl7pPr marL="2290763" indent="-461963">
              <a:tabLst/>
              <a:defRPr sz="2000"/>
            </a:lvl7pPr>
            <a:lvl8pPr marL="2290763" indent="-461963">
              <a:tabLst/>
              <a:defRPr sz="2000"/>
            </a:lvl8pPr>
            <a:lvl9pPr marL="2290763" indent="-461963">
              <a:tabLst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6" y="2590799"/>
            <a:ext cx="36576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4/25/12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4746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9013" y="914400"/>
            <a:ext cx="3657600" cy="1161288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8906" y="457200"/>
            <a:ext cx="36576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013" y="2587752"/>
            <a:ext cx="3657600" cy="2898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4/25/12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4853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8911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7236"/>
            <a:ext cx="7770813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9800"/>
            <a:ext cx="7770813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289115"/>
            <a:ext cx="2375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8F24D-EB19-4AE0-B015-2BEA6D5224F2}" type="datetimeFigureOut">
              <a:rPr lang="en-US" smtClean="0"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624" y="6289115"/>
            <a:ext cx="3155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2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accent3"/>
        </a:buClr>
        <a:buFont typeface="Wingdings" pitchFamily="2" charset="2"/>
        <a:buChar char="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6000" dirty="0" smtClean="0"/>
              <a:t>JON JUARISTI</a:t>
            </a:r>
            <a:br>
              <a:rPr lang="es-ES_tradnl" sz="6000" dirty="0" smtClean="0"/>
            </a:br>
            <a:r>
              <a:rPr lang="es-ES_tradnl" sz="6000" dirty="0" smtClean="0"/>
              <a:t/>
            </a:r>
            <a:br>
              <a:rPr lang="es-ES_tradnl" sz="6000" dirty="0" smtClean="0"/>
            </a:br>
            <a:endParaRPr lang="es-ES_tradnl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_tradnl" sz="3200" dirty="0" smtClean="0"/>
              <a:t>					</a:t>
            </a:r>
          </a:p>
          <a:p>
            <a:endParaRPr lang="es-ES_tradnl" sz="3200" dirty="0"/>
          </a:p>
          <a:p>
            <a:r>
              <a:rPr lang="es-ES_tradnl" sz="3200" dirty="0" smtClean="0"/>
              <a:t>											Yury De Santos</a:t>
            </a:r>
            <a:endParaRPr lang="es-ES_tradnl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392209"/>
            <a:ext cx="4375007" cy="5286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801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 flipV="1">
            <a:off x="685800" y="-677333"/>
            <a:ext cx="7772400" cy="677334"/>
          </a:xfrm>
        </p:spPr>
        <p:txBody>
          <a:bodyPr/>
          <a:lstStyle/>
          <a:p>
            <a:endParaRPr lang="es-ES_tradnl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1" y="135466"/>
            <a:ext cx="7770812" cy="5427133"/>
          </a:xfrm>
        </p:spPr>
        <p:txBody>
          <a:bodyPr>
            <a:normAutofit/>
          </a:bodyPr>
          <a:lstStyle/>
          <a:p>
            <a:endParaRPr lang="es-ES_tradnl" sz="2800" dirty="0" smtClean="0"/>
          </a:p>
          <a:p>
            <a:endParaRPr lang="es-ES_tradnl" sz="2800" dirty="0"/>
          </a:p>
          <a:p>
            <a:r>
              <a:rPr lang="es-ES_tradnl" sz="2800" dirty="0" smtClean="0"/>
              <a:t>Te engañarás si tomas por finura de espíritu</a:t>
            </a:r>
          </a:p>
          <a:p>
            <a:r>
              <a:rPr lang="es-ES_tradnl" sz="2800" dirty="0"/>
              <a:t>t</a:t>
            </a:r>
            <a:r>
              <a:rPr lang="es-ES_tradnl" sz="2800" dirty="0" smtClean="0"/>
              <a:t>al expresión, pues nada había de eso.</a:t>
            </a:r>
          </a:p>
          <a:p>
            <a:r>
              <a:rPr lang="es-ES_tradnl" sz="2800" dirty="0" smtClean="0"/>
              <a:t>Yo lo conocí bien. Poseía tan sólo</a:t>
            </a:r>
          </a:p>
          <a:p>
            <a:r>
              <a:rPr lang="es-ES_tradnl" sz="2800" dirty="0"/>
              <a:t>u</a:t>
            </a:r>
            <a:r>
              <a:rPr lang="es-ES_tradnl" sz="2800" dirty="0" smtClean="0"/>
              <a:t>na rara panoplia de estrategias mezquinas</a:t>
            </a:r>
          </a:p>
          <a:p>
            <a:r>
              <a:rPr lang="es-ES_tradnl" sz="2800" dirty="0"/>
              <a:t>p</a:t>
            </a:r>
            <a:r>
              <a:rPr lang="es-ES_tradnl" sz="2800" dirty="0" smtClean="0"/>
              <a:t>ara salvar el tipo. Pensaba el muy estúpido</a:t>
            </a:r>
          </a:p>
          <a:p>
            <a:r>
              <a:rPr lang="es-ES_tradnl" sz="2800" dirty="0"/>
              <a:t>q</a:t>
            </a:r>
            <a:r>
              <a:rPr lang="es-ES_tradnl" sz="2800" dirty="0" smtClean="0"/>
              <a:t>ue la de la inocencia</a:t>
            </a:r>
          </a:p>
          <a:p>
            <a:r>
              <a:rPr lang="es-ES_tradnl" sz="2800" dirty="0" smtClean="0"/>
              <a:t>no era mala apariencia.</a:t>
            </a:r>
          </a:p>
          <a:p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1200547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 flipV="1">
            <a:off x="685800" y="-677333"/>
            <a:ext cx="7772400" cy="677334"/>
          </a:xfrm>
        </p:spPr>
        <p:txBody>
          <a:bodyPr/>
          <a:lstStyle/>
          <a:p>
            <a:endParaRPr lang="es-ES_tradnl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1" y="135466"/>
            <a:ext cx="7770812" cy="5427133"/>
          </a:xfrm>
        </p:spPr>
        <p:txBody>
          <a:bodyPr>
            <a:normAutofit/>
          </a:bodyPr>
          <a:lstStyle/>
          <a:p>
            <a:endParaRPr lang="es-ES_tradnl" sz="2800" dirty="0" smtClean="0"/>
          </a:p>
          <a:p>
            <a:endParaRPr lang="es-ES_tradnl" sz="2800" dirty="0"/>
          </a:p>
          <a:p>
            <a:r>
              <a:rPr lang="es-ES_tradnl" sz="2800" dirty="0" smtClean="0"/>
              <a:t>Pero la prematura rigidez pesa pronto</a:t>
            </a:r>
          </a:p>
          <a:p>
            <a:r>
              <a:rPr lang="es-ES_tradnl" sz="2800" dirty="0" smtClean="0"/>
              <a:t>y además no amortiza el esfuerzo invertido.</a:t>
            </a:r>
          </a:p>
          <a:p>
            <a:r>
              <a:rPr lang="es-ES_tradnl" sz="2800" dirty="0" smtClean="0"/>
              <a:t>Los réditos que rinde son paja dada al viento.</a:t>
            </a:r>
          </a:p>
          <a:p>
            <a:r>
              <a:rPr lang="es-ES_tradnl" sz="2800" dirty="0" smtClean="0"/>
              <a:t>Vas listo si pretendes sacarle otro provecho</a:t>
            </a:r>
          </a:p>
          <a:p>
            <a:r>
              <a:rPr lang="es-ES_tradnl" sz="2800" dirty="0"/>
              <a:t>q</a:t>
            </a:r>
            <a:r>
              <a:rPr lang="es-ES_tradnl" sz="2800" dirty="0" smtClean="0"/>
              <a:t>ue la fama de santo (lo que no es para tanto).</a:t>
            </a:r>
          </a:p>
          <a:p>
            <a:r>
              <a:rPr lang="es-ES_tradnl" sz="2800" dirty="0" smtClean="0"/>
              <a:t>Escapó como pudo, abriendo una tronera,</a:t>
            </a:r>
          </a:p>
          <a:p>
            <a:r>
              <a:rPr lang="es-ES_tradnl" sz="2800" dirty="0" smtClean="0"/>
              <a:t>Hacia donde sentía bullir la primavera.</a:t>
            </a:r>
          </a:p>
        </p:txBody>
      </p:sp>
    </p:spTree>
    <p:extLst>
      <p:ext uri="{BB962C8B-B14F-4D97-AF65-F5344CB8AC3E}">
        <p14:creationId xmlns:p14="http://schemas.microsoft.com/office/powerpoint/2010/main" val="3008009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 flipV="1">
            <a:off x="685800" y="-677333"/>
            <a:ext cx="7772400" cy="677334"/>
          </a:xfrm>
        </p:spPr>
        <p:txBody>
          <a:bodyPr/>
          <a:lstStyle/>
          <a:p>
            <a:endParaRPr lang="es-ES_tradnl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1" y="135466"/>
            <a:ext cx="7770812" cy="5427133"/>
          </a:xfrm>
        </p:spPr>
        <p:txBody>
          <a:bodyPr>
            <a:normAutofit/>
          </a:bodyPr>
          <a:lstStyle/>
          <a:p>
            <a:endParaRPr lang="es-ES_tradnl" sz="2800" dirty="0" smtClean="0"/>
          </a:p>
          <a:p>
            <a:endParaRPr lang="es-ES_tradnl" sz="2800" dirty="0"/>
          </a:p>
          <a:p>
            <a:r>
              <a:rPr lang="es-ES_tradnl" sz="2800" dirty="0" smtClean="0"/>
              <a:t>Y, para su desgracia, se dio cuenta a deshora</a:t>
            </a:r>
          </a:p>
          <a:p>
            <a:r>
              <a:rPr lang="es-ES_tradnl" sz="2800" dirty="0"/>
              <a:t>d</a:t>
            </a:r>
            <a:r>
              <a:rPr lang="es-ES_tradnl" sz="2800" dirty="0" smtClean="0"/>
              <a:t>e que algunos aromas le sentaban fatal</a:t>
            </a:r>
          </a:p>
          <a:p>
            <a:r>
              <a:rPr lang="es-ES_tradnl" sz="2800" dirty="0" smtClean="0"/>
              <a:t>(sobre todo, el de ciertas florecilla del mal).</a:t>
            </a:r>
          </a:p>
          <a:p>
            <a:r>
              <a:rPr lang="es-ES_tradnl" sz="2800" dirty="0" smtClean="0"/>
              <a:t>Anduvo dando tumbos de jardín en jardín,</a:t>
            </a:r>
          </a:p>
          <a:p>
            <a:r>
              <a:rPr lang="es-ES_tradnl" sz="2800" dirty="0"/>
              <a:t>r</a:t>
            </a:r>
            <a:r>
              <a:rPr lang="es-ES_tradnl" sz="2800" dirty="0" smtClean="0"/>
              <a:t>eprimiendo la náusea, hasta que un día, al fin, </a:t>
            </a:r>
          </a:p>
          <a:p>
            <a:r>
              <a:rPr lang="es-ES_tradnl" sz="2800" dirty="0"/>
              <a:t>n</a:t>
            </a:r>
            <a:r>
              <a:rPr lang="es-ES_tradnl" sz="2800" dirty="0" smtClean="0"/>
              <a:t>o tuvo más remedio, dada su edad ya crítica,</a:t>
            </a:r>
          </a:p>
          <a:p>
            <a:r>
              <a:rPr lang="es-ES_tradnl" sz="2800" dirty="0"/>
              <a:t>q</a:t>
            </a:r>
            <a:r>
              <a:rPr lang="es-ES_tradnl" sz="2800" dirty="0" smtClean="0"/>
              <a:t>ue meterse en política.</a:t>
            </a:r>
          </a:p>
        </p:txBody>
      </p:sp>
    </p:spTree>
    <p:extLst>
      <p:ext uri="{BB962C8B-B14F-4D97-AF65-F5344CB8AC3E}">
        <p14:creationId xmlns:p14="http://schemas.microsoft.com/office/powerpoint/2010/main" val="1470008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 flipV="1">
            <a:off x="685800" y="-677333"/>
            <a:ext cx="7772400" cy="677334"/>
          </a:xfrm>
        </p:spPr>
        <p:txBody>
          <a:bodyPr/>
          <a:lstStyle/>
          <a:p>
            <a:endParaRPr lang="es-ES_tradnl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1" y="135466"/>
            <a:ext cx="7770812" cy="5427133"/>
          </a:xfrm>
        </p:spPr>
        <p:txBody>
          <a:bodyPr>
            <a:normAutofit/>
          </a:bodyPr>
          <a:lstStyle/>
          <a:p>
            <a:endParaRPr lang="es-ES_tradnl" sz="2800" dirty="0" smtClean="0"/>
          </a:p>
          <a:p>
            <a:endParaRPr lang="es-ES_tradnl" sz="2800" dirty="0"/>
          </a:p>
          <a:p>
            <a:r>
              <a:rPr lang="es-ES_tradnl" sz="2800" dirty="0" smtClean="0"/>
              <a:t>Pero tampoco en ésta le lució mucho el pelo,</a:t>
            </a:r>
          </a:p>
          <a:p>
            <a:r>
              <a:rPr lang="es-ES_tradnl" sz="2800" dirty="0"/>
              <a:t>p</a:t>
            </a:r>
            <a:r>
              <a:rPr lang="es-ES_tradnl" sz="2800" dirty="0" smtClean="0"/>
              <a:t>ues, arreglar el mundo no es tarea al alcance</a:t>
            </a:r>
          </a:p>
          <a:p>
            <a:r>
              <a:rPr lang="es-ES_tradnl" sz="2800" dirty="0"/>
              <a:t>d</a:t>
            </a:r>
            <a:r>
              <a:rPr lang="es-ES_tradnl" sz="2800" dirty="0" smtClean="0"/>
              <a:t>e quien tiene su casa en permanente ruina.</a:t>
            </a:r>
          </a:p>
          <a:p>
            <a:r>
              <a:rPr lang="es-ES_tradnl" sz="2800" dirty="0" smtClean="0"/>
              <a:t>Pure perte, sa vie. No guardaría ni</a:t>
            </a:r>
          </a:p>
          <a:p>
            <a:r>
              <a:rPr lang="es-ES_tradnl" sz="2800" dirty="0" smtClean="0"/>
              <a:t>un rescoldo de amor de aquellos tiempos</a:t>
            </a:r>
          </a:p>
          <a:p>
            <a:r>
              <a:rPr lang="es-ES_tradnl" sz="2800" dirty="0" smtClean="0"/>
              <a:t>de ilusiones y dulce desvarío.</a:t>
            </a:r>
          </a:p>
          <a:p>
            <a:r>
              <a:rPr lang="es-ES_tradnl" sz="2800" dirty="0" smtClean="0"/>
              <a:t>No te roce siquiera la piedad, hijo mío. </a:t>
            </a:r>
          </a:p>
        </p:txBody>
      </p:sp>
    </p:spTree>
    <p:extLst>
      <p:ext uri="{BB962C8B-B14F-4D97-AF65-F5344CB8AC3E}">
        <p14:creationId xmlns:p14="http://schemas.microsoft.com/office/powerpoint/2010/main" val="3444878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 flipV="1">
            <a:off x="685800" y="-677333"/>
            <a:ext cx="7772400" cy="677334"/>
          </a:xfrm>
        </p:spPr>
        <p:txBody>
          <a:bodyPr/>
          <a:lstStyle/>
          <a:p>
            <a:endParaRPr lang="es-ES_tradnl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1" y="135466"/>
            <a:ext cx="7770812" cy="5427133"/>
          </a:xfrm>
        </p:spPr>
        <p:txBody>
          <a:bodyPr>
            <a:normAutofit fontScale="77500" lnSpcReduction="20000"/>
          </a:bodyPr>
          <a:lstStyle/>
          <a:p>
            <a:endParaRPr lang="es-ES_tradnl" sz="2800" dirty="0" smtClean="0"/>
          </a:p>
          <a:p>
            <a:r>
              <a:rPr lang="es-ES_tradnl" sz="50000" dirty="0" smtClean="0"/>
              <a:t>?</a:t>
            </a:r>
            <a:endParaRPr lang="es-ES_tradnl" sz="50000" dirty="0"/>
          </a:p>
        </p:txBody>
      </p:sp>
    </p:spTree>
    <p:extLst>
      <p:ext uri="{BB962C8B-B14F-4D97-AF65-F5344CB8AC3E}">
        <p14:creationId xmlns:p14="http://schemas.microsoft.com/office/powerpoint/2010/main" val="2704953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517364"/>
            <a:ext cx="7772400" cy="1011209"/>
          </a:xfrm>
        </p:spPr>
        <p:txBody>
          <a:bodyPr/>
          <a:lstStyle/>
          <a:p>
            <a:r>
              <a:rPr lang="es-ES_tradnl" dirty="0" smtClean="0"/>
              <a:t>JON JUARISTI</a:t>
            </a:r>
            <a:endParaRPr lang="es-ES_tradnl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1" y="1740221"/>
            <a:ext cx="7770812" cy="3822379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s-ES_tradnl" sz="2800" dirty="0" smtClean="0"/>
              <a:t>Jon </a:t>
            </a:r>
            <a:r>
              <a:rPr lang="es-ES_tradnl" sz="2800" dirty="0" err="1" smtClean="0"/>
              <a:t>Juaristi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Linacero</a:t>
            </a:r>
            <a:r>
              <a:rPr lang="es-ES_tradnl" sz="2800" dirty="0" smtClean="0"/>
              <a:t>.</a:t>
            </a:r>
          </a:p>
          <a:p>
            <a:pPr marL="457200" indent="-457200" algn="l">
              <a:buFont typeface="Arial"/>
              <a:buChar char="•"/>
            </a:pPr>
            <a:r>
              <a:rPr lang="es-ES_tradnl" sz="2800" dirty="0" err="1" smtClean="0"/>
              <a:t>Nacio</a:t>
            </a:r>
            <a:r>
              <a:rPr lang="es-ES_tradnl" sz="2800" dirty="0" smtClean="0"/>
              <a:t> el 6 de marzo de 1951, en Bilbao, España.</a:t>
            </a:r>
          </a:p>
          <a:p>
            <a:pPr marL="457200" indent="-457200" algn="l">
              <a:buFont typeface="Arial"/>
              <a:buChar char="•"/>
            </a:pPr>
            <a:r>
              <a:rPr lang="es-ES_tradnl" sz="2800" dirty="0" smtClean="0"/>
              <a:t>Es un poeta, novelista, traductor y ensayista español en lenguas castellana y vasca.</a:t>
            </a:r>
          </a:p>
          <a:p>
            <a:pPr algn="l"/>
            <a:endParaRPr lang="es-ES_tradnl" sz="2400" dirty="0" smtClean="0"/>
          </a:p>
        </p:txBody>
      </p:sp>
    </p:spTree>
    <p:extLst>
      <p:ext uri="{BB962C8B-B14F-4D97-AF65-F5344CB8AC3E}">
        <p14:creationId xmlns:p14="http://schemas.microsoft.com/office/powerpoint/2010/main" val="1933515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52749"/>
            <a:ext cx="7772400" cy="1246374"/>
          </a:xfrm>
        </p:spPr>
        <p:txBody>
          <a:bodyPr/>
          <a:lstStyle/>
          <a:p>
            <a:r>
              <a:rPr lang="es-ES_tradnl" dirty="0"/>
              <a:t>JON JUARISTI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1" y="1810771"/>
            <a:ext cx="7770812" cy="3751829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s-ES_tradnl" sz="2800" dirty="0" smtClean="0"/>
              <a:t>Nació en el seno de una familia de tradición nacionalista.</a:t>
            </a:r>
          </a:p>
          <a:p>
            <a:pPr marL="571500" indent="-571500" algn="l">
              <a:buFont typeface="Arial"/>
              <a:buChar char="•"/>
            </a:pPr>
            <a:r>
              <a:rPr lang="es-ES_tradnl" sz="2800" dirty="0"/>
              <a:t>Hijo de un empresario de clase media</a:t>
            </a:r>
          </a:p>
          <a:p>
            <a:pPr marL="571500" indent="-571500" algn="l">
              <a:buFont typeface="Arial"/>
              <a:buChar char="•"/>
            </a:pPr>
            <a:r>
              <a:rPr lang="es-ES_tradnl" sz="2800" dirty="0" smtClean="0"/>
              <a:t>El mayor de siete hermanos</a:t>
            </a:r>
          </a:p>
          <a:p>
            <a:pPr marL="571500" indent="-571500" algn="l">
              <a:buFont typeface="Arial"/>
              <a:buChar char="•"/>
            </a:pPr>
            <a:r>
              <a:rPr lang="es-ES_tradnl" sz="2800" dirty="0"/>
              <a:t>A los 11 años comienza a estudiar vasco por iniciativa propia.</a:t>
            </a:r>
          </a:p>
          <a:p>
            <a:pPr marL="571500" indent="-571500" algn="l">
              <a:buFont typeface="Arial"/>
              <a:buChar char="•"/>
            </a:pPr>
            <a:r>
              <a:rPr lang="es-ES_tradnl" sz="2800" dirty="0"/>
              <a:t>A los 13 años se separa de su familia y empieza a vivir con sus abuelos paternos</a:t>
            </a:r>
          </a:p>
          <a:p>
            <a:pPr algn="l"/>
            <a:endParaRPr lang="es-ES_tradnl" sz="2800" dirty="0" smtClean="0"/>
          </a:p>
          <a:p>
            <a:pPr algn="l"/>
            <a:endParaRPr lang="es-ES_tradnl" sz="3600" dirty="0" smtClean="0"/>
          </a:p>
        </p:txBody>
      </p:sp>
    </p:spTree>
    <p:extLst>
      <p:ext uri="{BB962C8B-B14F-4D97-AF65-F5344CB8AC3E}">
        <p14:creationId xmlns:p14="http://schemas.microsoft.com/office/powerpoint/2010/main" val="2164156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52749"/>
            <a:ext cx="7772400" cy="1246374"/>
          </a:xfrm>
        </p:spPr>
        <p:txBody>
          <a:bodyPr/>
          <a:lstStyle/>
          <a:p>
            <a:r>
              <a:rPr lang="es-ES_tradnl" dirty="0"/>
              <a:t>JON JUARISTI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1" y="1810771"/>
            <a:ext cx="7770812" cy="3751829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s-ES_tradnl" sz="2800" smtClean="0"/>
              <a:t>De su abuelo aprendió a apreciar los clásicos vascos y la literatura en general.</a:t>
            </a:r>
          </a:p>
          <a:p>
            <a:pPr marL="571500" indent="-571500" algn="l">
              <a:buFont typeface="Arial"/>
              <a:buChar char="•"/>
            </a:pPr>
            <a:endParaRPr lang="es-ES_tradnl" sz="3600" dirty="0"/>
          </a:p>
          <a:p>
            <a:pPr algn="l"/>
            <a:endParaRPr lang="es-ES_tradnl" sz="3600" dirty="0" smtClean="0"/>
          </a:p>
        </p:txBody>
      </p:sp>
    </p:spTree>
    <p:extLst>
      <p:ext uri="{BB962C8B-B14F-4D97-AF65-F5344CB8AC3E}">
        <p14:creationId xmlns:p14="http://schemas.microsoft.com/office/powerpoint/2010/main" val="4184248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52749"/>
            <a:ext cx="7772400" cy="1246374"/>
          </a:xfrm>
        </p:spPr>
        <p:txBody>
          <a:bodyPr/>
          <a:lstStyle/>
          <a:p>
            <a:r>
              <a:rPr lang="es-ES_tradnl" dirty="0"/>
              <a:t>JON JUARISTI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1" y="1810771"/>
            <a:ext cx="7770812" cy="3751829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s-ES_tradnl" sz="2800" dirty="0" smtClean="0"/>
              <a:t>A los 16 años se incorpora a ETA</a:t>
            </a:r>
            <a:endParaRPr lang="es-ES_tradnl" sz="2800" dirty="0"/>
          </a:p>
          <a:p>
            <a:pPr algn="l"/>
            <a:r>
              <a:rPr lang="es-ES_tradnl" sz="2800" dirty="0" smtClean="0"/>
              <a:t>	(Euskadi Ta </a:t>
            </a:r>
            <a:r>
              <a:rPr lang="es-ES_tradnl" sz="2800" dirty="0" err="1" smtClean="0"/>
              <a:t>Askatasuna</a:t>
            </a:r>
            <a:r>
              <a:rPr lang="es-ES_tradnl" sz="2800" dirty="0" smtClean="0"/>
              <a:t>- País 	Vasco y 	Libertad) por influencia de su primo</a:t>
            </a:r>
          </a:p>
          <a:p>
            <a:pPr marL="457200" indent="-457200" algn="l">
              <a:buFont typeface="Arial"/>
              <a:buChar char="•"/>
            </a:pPr>
            <a:r>
              <a:rPr lang="es-ES_tradnl" sz="2800" dirty="0" smtClean="0"/>
              <a:t>Se enfrentaron al régimen de Franco</a:t>
            </a:r>
          </a:p>
          <a:p>
            <a:pPr marL="457200" indent="-457200" algn="l">
              <a:buFont typeface="Arial"/>
              <a:buChar char="•"/>
            </a:pPr>
            <a:r>
              <a:rPr lang="es-ES_tradnl" sz="2800" dirty="0" smtClean="0"/>
              <a:t>Paso </a:t>
            </a:r>
            <a:r>
              <a:rPr lang="es-ES_tradnl" sz="2800" dirty="0"/>
              <a:t>tiempo en la </a:t>
            </a:r>
            <a:r>
              <a:rPr lang="es-ES_tradnl" sz="2800" dirty="0" smtClean="0"/>
              <a:t>cárcel</a:t>
            </a:r>
          </a:p>
          <a:p>
            <a:pPr marL="457200" indent="-457200" algn="l">
              <a:buFont typeface="Arial"/>
              <a:buChar char="•"/>
            </a:pPr>
            <a:r>
              <a:rPr lang="es-ES_tradnl" sz="2800" dirty="0" smtClean="0"/>
              <a:t>Político</a:t>
            </a:r>
            <a:endParaRPr lang="es-ES_tradnl" sz="2800" dirty="0"/>
          </a:p>
          <a:p>
            <a:pPr algn="l"/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1134700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387474"/>
          </a:xfrm>
        </p:spPr>
        <p:txBody>
          <a:bodyPr/>
          <a:lstStyle/>
          <a:p>
            <a:r>
              <a:rPr lang="es-ES_tradnl" dirty="0"/>
              <a:t>JON JUARISTI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1" y="1599122"/>
            <a:ext cx="7770812" cy="3963478"/>
          </a:xfrm>
        </p:spPr>
        <p:txBody>
          <a:bodyPr>
            <a:normAutofit/>
          </a:bodyPr>
          <a:lstStyle/>
          <a:p>
            <a:pPr algn="l"/>
            <a:r>
              <a:rPr lang="es-ES_tradnl" sz="2800" dirty="0" smtClean="0"/>
              <a:t>Sus primeros libros de poesía</a:t>
            </a:r>
          </a:p>
          <a:p>
            <a:pPr marL="571500" indent="-571500" algn="l">
              <a:buFont typeface="Arial"/>
              <a:buChar char="•"/>
            </a:pPr>
            <a:r>
              <a:rPr lang="es-ES_tradnl" sz="2800" dirty="0" smtClean="0"/>
              <a:t>Diario de un poeta recién 	casado (1986)</a:t>
            </a:r>
          </a:p>
          <a:p>
            <a:pPr marL="571500" indent="-571500" algn="l">
              <a:buFont typeface="Arial"/>
              <a:buChar char="•"/>
            </a:pPr>
            <a:r>
              <a:rPr lang="es-ES_tradnl" sz="2800" dirty="0" smtClean="0"/>
              <a:t>Suma de varia intención (1987)</a:t>
            </a:r>
          </a:p>
          <a:p>
            <a:pPr marL="571500" indent="-571500" algn="l">
              <a:buFont typeface="Arial"/>
              <a:buChar char="•"/>
            </a:pPr>
            <a:r>
              <a:rPr lang="es-ES_tradnl" sz="2800" dirty="0" smtClean="0"/>
              <a:t>Arte de marear (1989)</a:t>
            </a:r>
          </a:p>
          <a:p>
            <a:pPr algn="l"/>
            <a:endParaRPr lang="es-ES_tradnl" sz="3600" dirty="0"/>
          </a:p>
        </p:txBody>
      </p:sp>
    </p:spTree>
    <p:extLst>
      <p:ext uri="{BB962C8B-B14F-4D97-AF65-F5344CB8AC3E}">
        <p14:creationId xmlns:p14="http://schemas.microsoft.com/office/powerpoint/2010/main" val="1807717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387474"/>
          </a:xfrm>
        </p:spPr>
        <p:txBody>
          <a:bodyPr/>
          <a:lstStyle/>
          <a:p>
            <a:r>
              <a:rPr lang="es-ES_tradnl" dirty="0"/>
              <a:t>JON JUARISTI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1" y="1599122"/>
            <a:ext cx="7770812" cy="3963478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s-ES_tradnl" sz="2800" dirty="0" smtClean="0"/>
              <a:t>Director de la Biblioteca Nacional de Madrid</a:t>
            </a:r>
          </a:p>
          <a:p>
            <a:pPr marL="571500" indent="-571500" algn="l">
              <a:buFont typeface="Arial"/>
              <a:buChar char="•"/>
            </a:pPr>
            <a:r>
              <a:rPr lang="es-ES_tradnl" sz="2800" dirty="0" smtClean="0"/>
              <a:t>Director del Instituto Cervantes</a:t>
            </a:r>
          </a:p>
        </p:txBody>
      </p:sp>
    </p:spTree>
    <p:extLst>
      <p:ext uri="{BB962C8B-B14F-4D97-AF65-F5344CB8AC3E}">
        <p14:creationId xmlns:p14="http://schemas.microsoft.com/office/powerpoint/2010/main" val="335319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387474"/>
          </a:xfrm>
        </p:spPr>
        <p:txBody>
          <a:bodyPr/>
          <a:lstStyle/>
          <a:p>
            <a:r>
              <a:rPr lang="es-ES_tradnl" dirty="0"/>
              <a:t>JON JUARISTI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1" y="1599122"/>
            <a:ext cx="7770812" cy="3963478"/>
          </a:xfrm>
        </p:spPr>
        <p:txBody>
          <a:bodyPr>
            <a:normAutofit/>
          </a:bodyPr>
          <a:lstStyle/>
          <a:p>
            <a:pPr algn="l"/>
            <a:r>
              <a:rPr lang="es-ES_tradnl" sz="2800" dirty="0" smtClean="0"/>
              <a:t>Palinodia </a:t>
            </a:r>
          </a:p>
          <a:p>
            <a:pPr marL="571500" indent="-571500" algn="l">
              <a:buFont typeface="Arial"/>
              <a:buChar char="•"/>
            </a:pPr>
            <a:r>
              <a:rPr lang="es-ES_tradnl" sz="2800" smtClean="0"/>
              <a:t>Retractación </a:t>
            </a:r>
            <a:r>
              <a:rPr lang="es-ES_tradnl" sz="2800" dirty="0"/>
              <a:t>pública.</a:t>
            </a:r>
          </a:p>
          <a:p>
            <a:pPr algn="l"/>
            <a:endParaRPr lang="es-ES_tradnl" sz="2800" dirty="0" smtClean="0"/>
          </a:p>
        </p:txBody>
      </p:sp>
    </p:spTree>
    <p:extLst>
      <p:ext uri="{BB962C8B-B14F-4D97-AF65-F5344CB8AC3E}">
        <p14:creationId xmlns:p14="http://schemas.microsoft.com/office/powerpoint/2010/main" val="4174009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45719"/>
          </a:xfrm>
        </p:spPr>
        <p:txBody>
          <a:bodyPr/>
          <a:lstStyle/>
          <a:p>
            <a:endParaRPr lang="es-ES_tradnl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1" y="45720"/>
            <a:ext cx="7770812" cy="5516880"/>
          </a:xfrm>
        </p:spPr>
        <p:txBody>
          <a:bodyPr>
            <a:normAutofit/>
          </a:bodyPr>
          <a:lstStyle/>
          <a:p>
            <a:r>
              <a:rPr lang="es-ES_tradnl" sz="4800" dirty="0" smtClean="0"/>
              <a:t>Palinodia</a:t>
            </a:r>
          </a:p>
          <a:p>
            <a:endParaRPr lang="es-ES_tradnl" sz="2800" dirty="0" smtClean="0"/>
          </a:p>
          <a:p>
            <a:r>
              <a:rPr lang="es-ES_tradnl" sz="2800" dirty="0" smtClean="0"/>
              <a:t>No te roce siquiera la piedad</a:t>
            </a:r>
          </a:p>
          <a:p>
            <a:r>
              <a:rPr lang="es-ES_tradnl" sz="2800" dirty="0"/>
              <a:t>s</a:t>
            </a:r>
            <a:r>
              <a:rPr lang="es-ES_tradnl" sz="2800" dirty="0" smtClean="0"/>
              <a:t>i, al ojear el álbum de guardas desvaídas,</a:t>
            </a:r>
          </a:p>
          <a:p>
            <a:r>
              <a:rPr lang="es-ES_tradnl" sz="2800" dirty="0"/>
              <a:t>u</a:t>
            </a:r>
            <a:r>
              <a:rPr lang="es-ES_tradnl" sz="2800" dirty="0" smtClean="0"/>
              <a:t>n colegial de floja cazadora,</a:t>
            </a:r>
          </a:p>
          <a:p>
            <a:r>
              <a:rPr lang="es-ES_tradnl" sz="2800" dirty="0"/>
              <a:t>c</a:t>
            </a:r>
            <a:r>
              <a:rPr lang="es-ES_tradnl" sz="2800" dirty="0" smtClean="0"/>
              <a:t>uyos ojos presagian al alcohol</a:t>
            </a:r>
          </a:p>
          <a:p>
            <a:r>
              <a:rPr lang="es-ES_tradnl" sz="2800" dirty="0"/>
              <a:t>d</a:t>
            </a:r>
            <a:r>
              <a:rPr lang="es-ES_tradnl" sz="2800" dirty="0" smtClean="0"/>
              <a:t>e los años inhóspitos que estaban al acecho,</a:t>
            </a:r>
          </a:p>
          <a:p>
            <a:r>
              <a:rPr lang="es-ES_tradnl" sz="2800" dirty="0"/>
              <a:t>t</a:t>
            </a:r>
            <a:r>
              <a:rPr lang="es-ES_tradnl" sz="2800" dirty="0" smtClean="0"/>
              <a:t>e mira desde el fondo del retrato</a:t>
            </a:r>
          </a:p>
          <a:p>
            <a:r>
              <a:rPr lang="es-ES_tradnl" sz="2800" dirty="0"/>
              <a:t>c</a:t>
            </a:r>
            <a:r>
              <a:rPr lang="es-ES_tradnl" sz="2800" dirty="0" smtClean="0"/>
              <a:t>omo si nunca hubiera roto un plato</a:t>
            </a:r>
          </a:p>
          <a:p>
            <a:endParaRPr lang="es-ES_tradnl" sz="2800" dirty="0" smtClean="0"/>
          </a:p>
          <a:p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1999064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lio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Folio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Fo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619</TotalTime>
  <Words>438</Words>
  <Application>Microsoft Macintosh PowerPoint</Application>
  <PresentationFormat>On-screen Show (4:3)</PresentationFormat>
  <Paragraphs>80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Folio</vt:lpstr>
      <vt:lpstr>JON JUARISTI  </vt:lpstr>
      <vt:lpstr>JON JUARISTI</vt:lpstr>
      <vt:lpstr>JON JUARISTI</vt:lpstr>
      <vt:lpstr>JON JUARISTI</vt:lpstr>
      <vt:lpstr>JON JUARISTI</vt:lpstr>
      <vt:lpstr>JON JUARISTI</vt:lpstr>
      <vt:lpstr>JON JUARISTI</vt:lpstr>
      <vt:lpstr>JON JUARISTI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JON JUARISTI </dc:title>
  <dc:creator>Yury De Santos</dc:creator>
  <cp:lastModifiedBy>Yury De Santos</cp:lastModifiedBy>
  <cp:revision>45</cp:revision>
  <dcterms:created xsi:type="dcterms:W3CDTF">2012-04-16T21:37:31Z</dcterms:created>
  <dcterms:modified xsi:type="dcterms:W3CDTF">2012-04-26T04:14:16Z</dcterms:modified>
</cp:coreProperties>
</file>