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  <p:sldId id="265" r:id="rId11"/>
    <p:sldId id="269" r:id="rId12"/>
    <p:sldId id="270" r:id="rId13"/>
    <p:sldId id="266" r:id="rId14"/>
    <p:sldId id="271" r:id="rId15"/>
    <p:sldId id="272" r:id="rId16"/>
    <p:sldId id="273" r:id="rId17"/>
    <p:sldId id="267" r:id="rId18"/>
    <p:sldId id="274" r:id="rId19"/>
    <p:sldId id="275" r:id="rId20"/>
    <p:sldId id="268" r:id="rId21"/>
    <p:sldId id="276" r:id="rId22"/>
    <p:sldId id="277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13CBC673-E9EE-4676-9690-1E974CBE8661}">
          <p14:sldIdLst>
            <p14:sldId id="256"/>
            <p14:sldId id="257"/>
            <p14:sldId id="258"/>
            <p14:sldId id="259"/>
            <p14:sldId id="260"/>
            <p14:sldId id="261"/>
            <p14:sldId id="262"/>
            <p14:sldId id="264"/>
            <p14:sldId id="263"/>
            <p14:sldId id="265"/>
            <p14:sldId id="269"/>
            <p14:sldId id="270"/>
            <p14:sldId id="266"/>
            <p14:sldId id="271"/>
            <p14:sldId id="272"/>
            <p14:sldId id="273"/>
            <p14:sldId id="267"/>
            <p14:sldId id="274"/>
            <p14:sldId id="275"/>
            <p14:sldId id="268"/>
            <p14:sldId id="276"/>
            <p14:sldId id="277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8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482F9-31EB-49E9-8BFF-E207B3F28995}" type="datetimeFigureOut">
              <a:rPr lang="en-US" smtClean="0"/>
              <a:t>4/23/2014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2AC9A-A487-4E5F-B2FE-56E4862D3C6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482F9-31EB-49E9-8BFF-E207B3F28995}" type="datetimeFigureOut">
              <a:rPr lang="en-US" smtClean="0"/>
              <a:t>4/23/2014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2AC9A-A487-4E5F-B2FE-56E4862D3C6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482F9-31EB-49E9-8BFF-E207B3F28995}" type="datetimeFigureOut">
              <a:rPr lang="en-US" smtClean="0"/>
              <a:t>4/23/2014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2AC9A-A487-4E5F-B2FE-56E4862D3C6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482F9-31EB-49E9-8BFF-E207B3F28995}" type="datetimeFigureOut">
              <a:rPr lang="en-US" smtClean="0"/>
              <a:t>4/23/2014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2AC9A-A487-4E5F-B2FE-56E4862D3C6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482F9-31EB-49E9-8BFF-E207B3F28995}" type="datetimeFigureOut">
              <a:rPr lang="en-US" smtClean="0"/>
              <a:t>4/23/2014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2AC9A-A487-4E5F-B2FE-56E4862D3C6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482F9-31EB-49E9-8BFF-E207B3F28995}" type="datetimeFigureOut">
              <a:rPr lang="en-US" smtClean="0"/>
              <a:t>4/23/2014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2AC9A-A487-4E5F-B2FE-56E4862D3C6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482F9-31EB-49E9-8BFF-E207B3F28995}" type="datetimeFigureOut">
              <a:rPr lang="en-US" smtClean="0"/>
              <a:t>4/23/2014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2AC9A-A487-4E5F-B2FE-56E4862D3C6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482F9-31EB-49E9-8BFF-E207B3F28995}" type="datetimeFigureOut">
              <a:rPr lang="en-US" smtClean="0"/>
              <a:t>4/23/2014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2AC9A-A487-4E5F-B2FE-56E4862D3C6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482F9-31EB-49E9-8BFF-E207B3F28995}" type="datetimeFigureOut">
              <a:rPr lang="en-US" smtClean="0"/>
              <a:t>4/23/2014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2AC9A-A487-4E5F-B2FE-56E4862D3C6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482F9-31EB-49E9-8BFF-E207B3F28995}" type="datetimeFigureOut">
              <a:rPr lang="en-US" smtClean="0"/>
              <a:t>4/23/2014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2AC9A-A487-4E5F-B2FE-56E4862D3C6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482F9-31EB-49E9-8BFF-E207B3F28995}" type="datetimeFigureOut">
              <a:rPr lang="en-US" smtClean="0"/>
              <a:t>4/23/2014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2AC9A-A487-4E5F-B2FE-56E4862D3C6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FD4482F9-31EB-49E9-8BFF-E207B3F28995}" type="datetimeFigureOut">
              <a:rPr lang="en-US" smtClean="0"/>
              <a:t>4/23/2014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E962AC9A-A487-4E5F-B2FE-56E4862D3C65}" type="slidenum">
              <a:rPr lang="en-US" smtClean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9600" dirty="0" smtClean="0">
                <a:latin typeface="Times New Roman" pitchFamily="18" charset="0"/>
                <a:cs typeface="Times New Roman" pitchFamily="18" charset="0"/>
              </a:rPr>
              <a:t>Popol </a:t>
            </a:r>
            <a:r>
              <a:rPr lang="en-US" sz="9600" dirty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9600" dirty="0" smtClean="0">
                <a:latin typeface="Times New Roman" pitchFamily="18" charset="0"/>
                <a:cs typeface="Times New Roman" pitchFamily="18" charset="0"/>
              </a:rPr>
              <a:t>uh</a:t>
            </a:r>
            <a:endParaRPr lang="en-US" sz="9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Yury De Santos e Iván Zamora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411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sz="5400" dirty="0" smtClean="0">
                <a:latin typeface="Times New Roman" pitchFamily="18" charset="0"/>
                <a:cs typeface="Times New Roman" pitchFamily="18" charset="0"/>
              </a:rPr>
              <a:t>Resumen del libro</a:t>
            </a:r>
            <a:endParaRPr lang="es-MX" sz="5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r>
              <a:rPr lang="es-MX" sz="2000" b="1" dirty="0" smtClean="0">
                <a:latin typeface="Times New Roman" pitchFamily="18" charset="0"/>
                <a:cs typeface="Times New Roman" pitchFamily="18" charset="0"/>
              </a:rPr>
              <a:t>Primera parte: </a:t>
            </a:r>
          </a:p>
          <a:p>
            <a:endParaRPr lang="es-MX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es-MX" sz="2000" b="1" dirty="0" smtClean="0">
                <a:latin typeface="Times New Roman" pitchFamily="18" charset="0"/>
                <a:cs typeface="Times New Roman" pitchFamily="18" charset="0"/>
              </a:rPr>
              <a:t>Creación de la Tierra por Tepeu y Gucumatz, ayudantes de “Corazón del cielo, Corazón de la Tierra”.</a:t>
            </a:r>
          </a:p>
          <a:p>
            <a:pPr lvl="1"/>
            <a:endParaRPr lang="es-MX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es-MX" sz="2000" b="1" dirty="0" smtClean="0">
                <a:latin typeface="Times New Roman" pitchFamily="18" charset="0"/>
                <a:cs typeface="Times New Roman" pitchFamily="18" charset="0"/>
              </a:rPr>
              <a:t>Creación de los animales.</a:t>
            </a:r>
          </a:p>
          <a:p>
            <a:pPr lvl="1"/>
            <a:endParaRPr lang="es-MX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es-MX" sz="2000" b="1" dirty="0" smtClean="0">
                <a:latin typeface="Times New Roman" pitchFamily="18" charset="0"/>
                <a:cs typeface="Times New Roman" pitchFamily="18" charset="0"/>
              </a:rPr>
              <a:t>Creación del hombre de barro.</a:t>
            </a:r>
          </a:p>
          <a:p>
            <a:pPr lvl="1"/>
            <a:endParaRPr lang="es-MX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es-MX" sz="2000" b="1" dirty="0" smtClean="0">
                <a:latin typeface="Times New Roman" pitchFamily="18" charset="0"/>
                <a:cs typeface="Times New Roman" pitchFamily="18" charset="0"/>
              </a:rPr>
              <a:t>Creación del hombre de madera. </a:t>
            </a:r>
            <a:endParaRPr lang="es-MX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3289300"/>
            <a:ext cx="2743200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81123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sz="5400" dirty="0" smtClean="0">
                <a:latin typeface="Times New Roman" pitchFamily="18" charset="0"/>
                <a:cs typeface="Times New Roman" pitchFamily="18" charset="0"/>
              </a:rPr>
              <a:t>RESUMEN DEL LIBRO</a:t>
            </a:r>
            <a:endParaRPr lang="es-MX" sz="5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s-MX" sz="2000" b="1" dirty="0" smtClean="0">
                <a:latin typeface="Times New Roman" pitchFamily="18" charset="0"/>
                <a:cs typeface="Times New Roman" pitchFamily="18" charset="0"/>
              </a:rPr>
              <a:t>Los abuelos Tepeu y Gucumatz crearon la tierra.</a:t>
            </a:r>
          </a:p>
          <a:p>
            <a:r>
              <a:rPr lang="es-MX" sz="2000" b="1" dirty="0" smtClean="0">
                <a:latin typeface="Times New Roman" pitchFamily="18" charset="0"/>
                <a:cs typeface="Times New Roman" pitchFamily="18" charset="0"/>
              </a:rPr>
              <a:t>Al ver que todo estaba en silencio absoluto crean: </a:t>
            </a:r>
          </a:p>
          <a:p>
            <a:pPr lvl="1"/>
            <a:r>
              <a:rPr lang="es-MX" sz="2000" b="1" dirty="0" smtClean="0">
                <a:latin typeface="Times New Roman" pitchFamily="18" charset="0"/>
                <a:cs typeface="Times New Roman" pitchFamily="18" charset="0"/>
              </a:rPr>
              <a:t>Venados</a:t>
            </a:r>
          </a:p>
          <a:p>
            <a:pPr lvl="1"/>
            <a:r>
              <a:rPr lang="es-MX" sz="2000" b="1" dirty="0" smtClean="0">
                <a:latin typeface="Times New Roman" pitchFamily="18" charset="0"/>
                <a:cs typeface="Times New Roman" pitchFamily="18" charset="0"/>
              </a:rPr>
              <a:t>Pájaros</a:t>
            </a:r>
          </a:p>
          <a:p>
            <a:pPr lvl="1"/>
            <a:r>
              <a:rPr lang="es-MX" sz="2000" b="1" dirty="0" smtClean="0">
                <a:latin typeface="Times New Roman" pitchFamily="18" charset="0"/>
                <a:cs typeface="Times New Roman" pitchFamily="18" charset="0"/>
              </a:rPr>
              <a:t>Jaguares</a:t>
            </a:r>
          </a:p>
          <a:p>
            <a:pPr lvl="1"/>
            <a:r>
              <a:rPr lang="es-MX" sz="2000" b="1" dirty="0" smtClean="0">
                <a:latin typeface="Times New Roman" pitchFamily="18" charset="0"/>
                <a:cs typeface="Times New Roman" pitchFamily="18" charset="0"/>
              </a:rPr>
              <a:t>Víboras </a:t>
            </a:r>
          </a:p>
          <a:p>
            <a:pPr lvl="1"/>
            <a:r>
              <a:rPr lang="es-MX" sz="2000" b="1" dirty="0" smtClean="0">
                <a:latin typeface="Times New Roman" pitchFamily="18" charset="0"/>
                <a:cs typeface="Times New Roman" pitchFamily="18" charset="0"/>
              </a:rPr>
              <a:t>Cantiles </a:t>
            </a:r>
          </a:p>
          <a:p>
            <a:endParaRPr lang="es-MX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2590800"/>
            <a:ext cx="4023360" cy="3017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6353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/>
          </a:bodyPr>
          <a:lstStyle/>
          <a:p>
            <a:r>
              <a:rPr lang="es-MX" sz="2000" b="1" dirty="0" smtClean="0">
                <a:latin typeface="Times New Roman" pitchFamily="18" charset="0"/>
                <a:cs typeface="Times New Roman" pitchFamily="18" charset="0"/>
              </a:rPr>
              <a:t>Primera creación del hombre:</a:t>
            </a:r>
          </a:p>
          <a:p>
            <a:pPr lvl="1"/>
            <a:r>
              <a:rPr lang="es-MX" sz="2000" b="1" dirty="0" smtClean="0">
                <a:latin typeface="Times New Roman" pitchFamily="18" charset="0"/>
                <a:cs typeface="Times New Roman" pitchFamily="18" charset="0"/>
              </a:rPr>
              <a:t>Los creadores Tepeu y Gucumatz crearon al primer hombre de barro.</a:t>
            </a:r>
          </a:p>
          <a:p>
            <a:pPr lvl="1"/>
            <a:endParaRPr lang="es-MX" sz="2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s-MX" sz="2000" b="1" dirty="0" smtClean="0">
                <a:latin typeface="Times New Roman" pitchFamily="18" charset="0"/>
                <a:cs typeface="Times New Roman" pitchFamily="18" charset="0"/>
              </a:rPr>
              <a:t>Segunda creación del hombre:</a:t>
            </a:r>
          </a:p>
          <a:p>
            <a:pPr lvl="1"/>
            <a:r>
              <a:rPr lang="es-MX" sz="2000" b="1" dirty="0" smtClean="0">
                <a:latin typeface="Times New Roman" pitchFamily="18" charset="0"/>
                <a:cs typeface="Times New Roman" pitchFamily="18" charset="0"/>
              </a:rPr>
              <a:t>Los creadores Tepeu y Gucumatz en su segundo intento crean al hombre de madera.</a:t>
            </a:r>
            <a:endParaRPr lang="es-MX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sz="5400" dirty="0" smtClean="0">
                <a:latin typeface="Times New Roman" pitchFamily="18" charset="0"/>
                <a:cs typeface="Times New Roman" pitchFamily="18" charset="0"/>
              </a:rPr>
              <a:t>Resumen del libro</a:t>
            </a:r>
            <a:endParaRPr lang="es-MX" sz="5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286000"/>
            <a:ext cx="4191000" cy="308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64325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1752600"/>
            <a:ext cx="4038600" cy="4623816"/>
          </a:xfrm>
        </p:spPr>
        <p:txBody>
          <a:bodyPr>
            <a:normAutofit/>
          </a:bodyPr>
          <a:lstStyle/>
          <a:p>
            <a:r>
              <a:rPr lang="es-MX" sz="2000" b="1" dirty="0" smtClean="0">
                <a:latin typeface="Times New Roman" pitchFamily="18" charset="0"/>
                <a:cs typeface="Times New Roman" pitchFamily="18" charset="0"/>
              </a:rPr>
              <a:t>Segunda Parte</a:t>
            </a:r>
          </a:p>
          <a:p>
            <a:pPr lvl="1"/>
            <a:r>
              <a:rPr lang="es-MX" sz="2000" b="1" dirty="0" smtClean="0">
                <a:latin typeface="Times New Roman" pitchFamily="18" charset="0"/>
                <a:cs typeface="Times New Roman" pitchFamily="18" charset="0"/>
              </a:rPr>
              <a:t>Los gemelos prodigiosos</a:t>
            </a:r>
          </a:p>
          <a:p>
            <a:pPr lvl="1"/>
            <a:r>
              <a:rPr lang="es-MX" sz="2000" b="1" dirty="0" smtClean="0">
                <a:latin typeface="Times New Roman" pitchFamily="18" charset="0"/>
                <a:cs typeface="Times New Roman" pitchFamily="18" charset="0"/>
              </a:rPr>
              <a:t>(Hunanpu e Ixbalanque)</a:t>
            </a:r>
          </a:p>
          <a:p>
            <a:pPr lvl="1"/>
            <a:r>
              <a:rPr lang="es-MX" sz="2000" b="1" dirty="0" smtClean="0">
                <a:latin typeface="Times New Roman" pitchFamily="18" charset="0"/>
                <a:cs typeface="Times New Roman" pitchFamily="18" charset="0"/>
              </a:rPr>
              <a:t>Fruto de la princesa Ixquic y Hun Hunanpu.</a:t>
            </a:r>
          </a:p>
          <a:p>
            <a:pPr lvl="1"/>
            <a:r>
              <a:rPr lang="es-MX" sz="2000" b="1" dirty="0" smtClean="0">
                <a:latin typeface="Times New Roman" pitchFamily="18" charset="0"/>
                <a:cs typeface="Times New Roman" pitchFamily="18" charset="0"/>
              </a:rPr>
              <a:t>Los gemelos vencen a Caquix, </a:t>
            </a:r>
            <a:r>
              <a:rPr lang="es-MX" sz="2000" b="1" dirty="0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s-MX" sz="2000" b="1" dirty="0" smtClean="0">
                <a:latin typeface="Times New Roman" pitchFamily="18" charset="0"/>
                <a:cs typeface="Times New Roman" pitchFamily="18" charset="0"/>
              </a:rPr>
              <a:t>ipzcna y Caprakan. </a:t>
            </a:r>
          </a:p>
          <a:p>
            <a:pPr lvl="1"/>
            <a:r>
              <a:rPr lang="es-MX" sz="2000" b="1" dirty="0" smtClean="0">
                <a:latin typeface="Times New Roman" pitchFamily="18" charset="0"/>
                <a:cs typeface="Times New Roman" pitchFamily="18" charset="0"/>
              </a:rPr>
              <a:t>Los gemelos se convierten en el sol y la luna.</a:t>
            </a:r>
            <a:endParaRPr lang="es-MX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sz="5400" dirty="0" smtClean="0">
                <a:latin typeface="Times New Roman" pitchFamily="18" charset="0"/>
                <a:cs typeface="Times New Roman" pitchFamily="18" charset="0"/>
              </a:rPr>
              <a:t>Resumen del libro</a:t>
            </a:r>
            <a:endParaRPr lang="es-MX" sz="5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905000"/>
            <a:ext cx="3505200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66013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s-MX" sz="2000" b="1" dirty="0" smtClean="0">
                <a:latin typeface="Times New Roman" pitchFamily="18" charset="0"/>
                <a:cs typeface="Times New Roman" pitchFamily="18" charset="0"/>
              </a:rPr>
              <a:t>Hunanpu e Ixbalanque (fruto de la princesa Ixquic y Hun Hunanpu) </a:t>
            </a:r>
          </a:p>
          <a:p>
            <a:endParaRPr lang="es-MX" sz="2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s-MX" sz="2000" b="1" dirty="0" smtClean="0">
                <a:latin typeface="Times New Roman" pitchFamily="18" charset="0"/>
                <a:cs typeface="Times New Roman" pitchFamily="18" charset="0"/>
              </a:rPr>
              <a:t>La princesa Ixquic toma un fruto prohibido.</a:t>
            </a:r>
          </a:p>
          <a:p>
            <a:endParaRPr lang="es-MX" sz="2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s-MX" sz="2000" b="1" dirty="0" smtClean="0">
                <a:latin typeface="Times New Roman" pitchFamily="18" charset="0"/>
                <a:cs typeface="Times New Roman" pitchFamily="18" charset="0"/>
              </a:rPr>
              <a:t>El fruto la escupe y siembra la semilla que da vida a los gemelos.</a:t>
            </a:r>
            <a:endParaRPr lang="es-MX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sz="4000" dirty="0" smtClean="0">
                <a:latin typeface="Times New Roman" pitchFamily="18" charset="0"/>
                <a:cs typeface="Times New Roman" pitchFamily="18" charset="0"/>
              </a:rPr>
              <a:t>Los gemelos prodigiosos</a:t>
            </a:r>
            <a:endParaRPr lang="es-MX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2057400"/>
            <a:ext cx="2895600" cy="299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0668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s-ES" sz="2000" b="1" dirty="0">
                <a:latin typeface="Times New Roman" pitchFamily="18" charset="0"/>
                <a:cs typeface="Times New Roman" pitchFamily="18" charset="0"/>
              </a:rPr>
              <a:t>Los gemelos vencen a Caquix, </a:t>
            </a:r>
            <a:r>
              <a:rPr lang="es-ES" sz="2000" b="1" dirty="0" smtClean="0">
                <a:latin typeface="Times New Roman" pitchFamily="18" charset="0"/>
                <a:cs typeface="Times New Roman" pitchFamily="18" charset="0"/>
              </a:rPr>
              <a:t>Zipzcana </a:t>
            </a:r>
            <a:r>
              <a:rPr lang="es-ES" sz="2000" b="1" dirty="0">
                <a:latin typeface="Times New Roman" pitchFamily="18" charset="0"/>
                <a:cs typeface="Times New Roman" pitchFamily="18" charset="0"/>
              </a:rPr>
              <a:t>y Caprakan</a:t>
            </a:r>
            <a:r>
              <a:rPr lang="es-ES" dirty="0"/>
              <a:t>. </a:t>
            </a:r>
          </a:p>
          <a:p>
            <a:pPr lvl="1"/>
            <a:r>
              <a:rPr lang="es-ES" sz="2000" b="1" dirty="0" smtClean="0">
                <a:latin typeface="Times New Roman" pitchFamily="18" charset="0"/>
                <a:cs typeface="Times New Roman" pitchFamily="18" charset="0"/>
              </a:rPr>
              <a:t>Caquix (decía ser el sol y la luna).</a:t>
            </a:r>
          </a:p>
          <a:p>
            <a:pPr lvl="1"/>
            <a:r>
              <a:rPr lang="es-ES" sz="2000" b="1" dirty="0" smtClean="0">
                <a:latin typeface="Times New Roman" pitchFamily="18" charset="0"/>
                <a:cs typeface="Times New Roman" pitchFamily="18" charset="0"/>
              </a:rPr>
              <a:t>Zipzcana (decía ser el creador de las montañas).</a:t>
            </a:r>
          </a:p>
          <a:p>
            <a:pPr lvl="1"/>
            <a:r>
              <a:rPr lang="es-ES" sz="2000" b="1" dirty="0" smtClean="0">
                <a:latin typeface="Times New Roman" pitchFamily="18" charset="0"/>
                <a:cs typeface="Times New Roman" pitchFamily="18" charset="0"/>
              </a:rPr>
              <a:t>Caprakan (decía ser el señor de los terremotos).</a:t>
            </a:r>
            <a:endParaRPr lang="es-ES" sz="2000" b="1" dirty="0">
              <a:latin typeface="Times New Roman" pitchFamily="18" charset="0"/>
              <a:cs typeface="Times New Roman" pitchFamily="18" charset="0"/>
            </a:endParaRPr>
          </a:p>
          <a:p>
            <a:endParaRPr lang="es-MX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sz="4000" dirty="0" smtClean="0">
                <a:latin typeface="Times New Roman" pitchFamily="18" charset="0"/>
                <a:cs typeface="Times New Roman" pitchFamily="18" charset="0"/>
              </a:rPr>
              <a:t>Los gemelos prodigiosos</a:t>
            </a:r>
            <a:endParaRPr lang="es-MX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752600"/>
            <a:ext cx="3505200" cy="335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62435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s-MX" sz="2000" b="1" dirty="0" smtClean="0">
                <a:latin typeface="Times New Roman" pitchFamily="18" charset="0"/>
                <a:cs typeface="Times New Roman" pitchFamily="18" charset="0"/>
              </a:rPr>
              <a:t>Aprenden a jugar pelota</a:t>
            </a:r>
          </a:p>
          <a:p>
            <a:r>
              <a:rPr lang="es-MX" sz="2000" b="1" dirty="0" smtClean="0">
                <a:latin typeface="Times New Roman" pitchFamily="18" charset="0"/>
                <a:cs typeface="Times New Roman" pitchFamily="18" charset="0"/>
              </a:rPr>
              <a:t>Los señores del ultra mundo los mandan llamar y les tienden una serie de trampas </a:t>
            </a:r>
            <a:r>
              <a:rPr lang="es-MX" sz="2000" b="1" smtClean="0">
                <a:latin typeface="Times New Roman" pitchFamily="18" charset="0"/>
                <a:cs typeface="Times New Roman" pitchFamily="18" charset="0"/>
              </a:rPr>
              <a:t>para asesinarlos.</a:t>
            </a:r>
            <a:endParaRPr lang="es-MX" sz="2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s-MX" sz="2000" b="1" dirty="0" smtClean="0">
                <a:latin typeface="Times New Roman" pitchFamily="18" charset="0"/>
                <a:cs typeface="Times New Roman" pitchFamily="18" charset="0"/>
              </a:rPr>
              <a:t>Los gemelos vencen todas las trampas</a:t>
            </a:r>
          </a:p>
          <a:p>
            <a:r>
              <a:rPr lang="es-MX" sz="2000" b="1" dirty="0" smtClean="0">
                <a:latin typeface="Times New Roman" pitchFamily="18" charset="0"/>
                <a:cs typeface="Times New Roman" pitchFamily="18" charset="0"/>
              </a:rPr>
              <a:t>Los gemelos se convierten en el Sol y la Luna. </a:t>
            </a:r>
          </a:p>
          <a:p>
            <a:r>
              <a:rPr lang="es-MX" sz="2000" b="1" dirty="0" smtClean="0">
                <a:latin typeface="Times New Roman" pitchFamily="18" charset="0"/>
                <a:cs typeface="Times New Roman" pitchFamily="18" charset="0"/>
              </a:rPr>
              <a:t>Ixbalanque (la luna).</a:t>
            </a:r>
          </a:p>
          <a:p>
            <a:r>
              <a:rPr lang="es-MX" sz="2000" b="1" dirty="0" smtClean="0">
                <a:latin typeface="Times New Roman" pitchFamily="18" charset="0"/>
                <a:cs typeface="Times New Roman" pitchFamily="18" charset="0"/>
              </a:rPr>
              <a:t>Hunanpu (el sol.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sz="4000" dirty="0" smtClean="0">
                <a:latin typeface="Times New Roman" pitchFamily="18" charset="0"/>
                <a:cs typeface="Times New Roman" pitchFamily="18" charset="0"/>
              </a:rPr>
              <a:t>Los gemelos prodigiosos</a:t>
            </a:r>
            <a:endParaRPr lang="es-MX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955800"/>
            <a:ext cx="4476750" cy="318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9894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s-MX" sz="2000" b="1" dirty="0" smtClean="0">
                <a:latin typeface="Times New Roman" pitchFamily="18" charset="0"/>
                <a:cs typeface="Times New Roman" pitchFamily="18" charset="0"/>
              </a:rPr>
              <a:t>Tercera parte</a:t>
            </a:r>
          </a:p>
          <a:p>
            <a:pPr lvl="1"/>
            <a:r>
              <a:rPr lang="es-MX" sz="2000" b="1" dirty="0" smtClean="0">
                <a:latin typeface="Times New Roman" pitchFamily="18" charset="0"/>
                <a:cs typeface="Times New Roman" pitchFamily="18" charset="0"/>
              </a:rPr>
              <a:t>Creación del hombre de maíz</a:t>
            </a:r>
          </a:p>
          <a:p>
            <a:pPr lvl="1"/>
            <a:r>
              <a:rPr lang="es-MX" sz="2000" b="1" dirty="0" smtClean="0">
                <a:latin typeface="Times New Roman" pitchFamily="18" charset="0"/>
                <a:cs typeface="Times New Roman" pitchFamily="18" charset="0"/>
              </a:rPr>
              <a:t>Los primeros cuatro hombres</a:t>
            </a:r>
          </a:p>
          <a:p>
            <a:pPr lvl="1"/>
            <a:r>
              <a:rPr lang="es-MX" sz="2000" b="1" dirty="0" smtClean="0">
                <a:latin typeface="Times New Roman" pitchFamily="18" charset="0"/>
                <a:cs typeface="Times New Roman" pitchFamily="18" charset="0"/>
              </a:rPr>
              <a:t>(Balam-</a:t>
            </a:r>
            <a:r>
              <a:rPr lang="es-MX" sz="2000" b="1" dirty="0" err="1" smtClean="0">
                <a:latin typeface="Times New Roman" pitchFamily="18" charset="0"/>
                <a:cs typeface="Times New Roman" pitchFamily="18" charset="0"/>
              </a:rPr>
              <a:t>Quitze</a:t>
            </a:r>
            <a:r>
              <a:rPr lang="es-MX" sz="2000" b="1" dirty="0" smtClean="0">
                <a:latin typeface="Times New Roman" pitchFamily="18" charset="0"/>
                <a:cs typeface="Times New Roman" pitchFamily="18" charset="0"/>
              </a:rPr>
              <a:t>, Balam-</a:t>
            </a:r>
            <a:r>
              <a:rPr lang="es-MX" sz="2000" b="1" dirty="0" err="1" smtClean="0">
                <a:latin typeface="Times New Roman" pitchFamily="18" charset="0"/>
                <a:cs typeface="Times New Roman" pitchFamily="18" charset="0"/>
              </a:rPr>
              <a:t>Acab</a:t>
            </a:r>
            <a:r>
              <a:rPr lang="es-MX" sz="2000" b="1" dirty="0" smtClean="0">
                <a:latin typeface="Times New Roman" pitchFamily="18" charset="0"/>
                <a:cs typeface="Times New Roman" pitchFamily="18" charset="0"/>
              </a:rPr>
              <a:t>, Mahucutah, </a:t>
            </a:r>
            <a:r>
              <a:rPr lang="es-MX" sz="2000" b="1" dirty="0" err="1" smtClean="0">
                <a:latin typeface="Times New Roman" pitchFamily="18" charset="0"/>
                <a:cs typeface="Times New Roman" pitchFamily="18" charset="0"/>
              </a:rPr>
              <a:t>Iqui</a:t>
            </a:r>
            <a:r>
              <a:rPr lang="es-MX" sz="2000" b="1" dirty="0" smtClean="0">
                <a:latin typeface="Times New Roman" pitchFamily="18" charset="0"/>
                <a:cs typeface="Times New Roman" pitchFamily="18" charset="0"/>
              </a:rPr>
              <a:t>-Balam).</a:t>
            </a:r>
          </a:p>
          <a:p>
            <a:pPr lvl="1"/>
            <a:r>
              <a:rPr lang="es-MX" sz="2000" b="1" dirty="0" smtClean="0">
                <a:latin typeface="Times New Roman" pitchFamily="18" charset="0"/>
                <a:cs typeface="Times New Roman" pitchFamily="18" charset="0"/>
              </a:rPr>
              <a:t>Tan poderosos como sus creadores. </a:t>
            </a:r>
            <a:endParaRPr lang="es-MX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sz="5400" dirty="0" smtClean="0">
                <a:latin typeface="Times New Roman" pitchFamily="18" charset="0"/>
                <a:cs typeface="Times New Roman" pitchFamily="18" charset="0"/>
              </a:rPr>
              <a:t>Resumen del libro</a:t>
            </a:r>
            <a:endParaRPr lang="es-MX" sz="5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00" y="1447800"/>
            <a:ext cx="3581400" cy="434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57082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s-MX" sz="2000" b="1" dirty="0" smtClean="0">
                <a:latin typeface="Times New Roman" pitchFamily="18" charset="0"/>
                <a:cs typeface="Times New Roman" pitchFamily="18" charset="0"/>
              </a:rPr>
              <a:t>Ultima creación por Tepeu y Gucumatz. </a:t>
            </a:r>
          </a:p>
          <a:p>
            <a:r>
              <a:rPr lang="es-MX" sz="2000" b="1" dirty="0" smtClean="0">
                <a:latin typeface="Times New Roman" pitchFamily="18" charset="0"/>
                <a:cs typeface="Times New Roman" pitchFamily="18" charset="0"/>
              </a:rPr>
              <a:t>Los crean antes del amanecer</a:t>
            </a:r>
          </a:p>
          <a:p>
            <a:r>
              <a:rPr lang="es-MX" sz="2000" b="1" dirty="0" smtClean="0">
                <a:latin typeface="Times New Roman" pitchFamily="18" charset="0"/>
                <a:cs typeface="Times New Roman" pitchFamily="18" charset="0"/>
              </a:rPr>
              <a:t>Moldeados de masa de maíz.</a:t>
            </a:r>
          </a:p>
          <a:p>
            <a:r>
              <a:rPr lang="es-MX" sz="2000" b="1" dirty="0" smtClean="0">
                <a:latin typeface="Times New Roman" pitchFamily="18" charset="0"/>
                <a:cs typeface="Times New Roman" pitchFamily="18" charset="0"/>
              </a:rPr>
              <a:t>Tan poderosos como sus creadores.</a:t>
            </a:r>
          </a:p>
          <a:p>
            <a:r>
              <a:rPr lang="es-MX" sz="2000" b="1" dirty="0" smtClean="0">
                <a:latin typeface="Times New Roman" pitchFamily="18" charset="0"/>
                <a:cs typeface="Times New Roman" pitchFamily="18" charset="0"/>
              </a:rPr>
              <a:t>Corazón del cielo, Corazón de la tierra nubla su visión para disminuir su poder.</a:t>
            </a:r>
          </a:p>
          <a:p>
            <a:pPr marL="0" indent="0">
              <a:buNone/>
            </a:pPr>
            <a:endParaRPr lang="es-MX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sz="4000" b="1" dirty="0" smtClean="0">
                <a:latin typeface="Times New Roman" pitchFamily="18" charset="0"/>
                <a:cs typeface="Times New Roman" pitchFamily="18" charset="0"/>
              </a:rPr>
              <a:t>El hombre de maíz</a:t>
            </a:r>
            <a:endParaRPr lang="es-MX" sz="4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524000"/>
            <a:ext cx="3733800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88626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s-MX" sz="2000" b="1" dirty="0" smtClean="0">
                <a:latin typeface="Times New Roman" pitchFamily="18" charset="0"/>
                <a:cs typeface="Times New Roman" pitchFamily="18" charset="0"/>
              </a:rPr>
              <a:t>Las primeras mujeres fueron creadas, para que acompañaran a sus maridos.</a:t>
            </a:r>
          </a:p>
          <a:p>
            <a:r>
              <a:rPr lang="es-MX" sz="2000" b="1" dirty="0" smtClean="0">
                <a:latin typeface="Times New Roman" pitchFamily="18" charset="0"/>
                <a:cs typeface="Times New Roman" pitchFamily="18" charset="0"/>
              </a:rPr>
              <a:t>Al principio todas las tribus hablaban el mismo idioma.</a:t>
            </a:r>
          </a:p>
          <a:p>
            <a:r>
              <a:rPr lang="es-MX" sz="2000" b="1" dirty="0" smtClean="0">
                <a:latin typeface="Times New Roman" pitchFamily="18" charset="0"/>
                <a:cs typeface="Times New Roman" pitchFamily="18" charset="0"/>
              </a:rPr>
              <a:t>Empiezan a emigrar y estas se dispersan</a:t>
            </a:r>
          </a:p>
          <a:p>
            <a:r>
              <a:rPr lang="es-MX" sz="2000" b="1" dirty="0" smtClean="0">
                <a:latin typeface="Times New Roman" pitchFamily="18" charset="0"/>
                <a:cs typeface="Times New Roman" pitchFamily="18" charset="0"/>
              </a:rPr>
              <a:t>Tohil es escogido como el dios, pide sacrificios humanos como ofrendas.</a:t>
            </a:r>
            <a:endParaRPr lang="es-MX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sz="4400" dirty="0" smtClean="0">
                <a:latin typeface="Times New Roman" pitchFamily="18" charset="0"/>
                <a:cs typeface="Times New Roman" pitchFamily="18" charset="0"/>
              </a:rPr>
              <a:t>El hombre de maíz</a:t>
            </a:r>
            <a:endParaRPr lang="es-MX" sz="4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600200"/>
            <a:ext cx="297180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1388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600" dirty="0" smtClean="0">
                <a:latin typeface="Times New Roman" pitchFamily="18" charset="0"/>
                <a:cs typeface="Times New Roman" pitchFamily="18" charset="0"/>
              </a:rPr>
              <a:t>Popol Vuh</a:t>
            </a:r>
            <a:endParaRPr lang="en-US" sz="6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s-MX" sz="2000" dirty="0" smtClean="0">
                <a:latin typeface="Times New Roman" pitchFamily="18" charset="0"/>
                <a:cs typeface="Times New Roman" pitchFamily="18" charset="0"/>
              </a:rPr>
              <a:t>La historia </a:t>
            </a:r>
          </a:p>
          <a:p>
            <a:pPr lvl="1"/>
            <a:r>
              <a:rPr lang="es-MX" sz="2000" dirty="0" smtClean="0">
                <a:latin typeface="Times New Roman" pitchFamily="18" charset="0"/>
                <a:cs typeface="Times New Roman" pitchFamily="18" charset="0"/>
              </a:rPr>
              <a:t>Su significado.</a:t>
            </a:r>
          </a:p>
          <a:p>
            <a:pPr lvl="1"/>
            <a:r>
              <a:rPr lang="es-MX" sz="2000" dirty="0" smtClean="0">
                <a:latin typeface="Times New Roman" pitchFamily="18" charset="0"/>
                <a:cs typeface="Times New Roman" pitchFamily="18" charset="0"/>
              </a:rPr>
              <a:t>Lenguaje de los códices .</a:t>
            </a:r>
          </a:p>
          <a:p>
            <a:pPr lvl="1"/>
            <a:r>
              <a:rPr lang="es-MX" sz="2000" dirty="0" smtClean="0">
                <a:latin typeface="Times New Roman" pitchFamily="18" charset="0"/>
                <a:cs typeface="Times New Roman" pitchFamily="18" charset="0"/>
              </a:rPr>
              <a:t>Destrucción del códice original.</a:t>
            </a:r>
          </a:p>
          <a:p>
            <a:pPr lvl="1"/>
            <a:r>
              <a:rPr lang="es-MX" sz="2000" dirty="0" smtClean="0">
                <a:latin typeface="Times New Roman" pitchFamily="18" charset="0"/>
                <a:cs typeface="Times New Roman" pitchFamily="18" charset="0"/>
              </a:rPr>
              <a:t>Descubrimiento del libro por el fraile Ximenez.</a:t>
            </a:r>
          </a:p>
          <a:p>
            <a:endParaRPr lang="es-MX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s-MX" sz="2000" dirty="0" smtClean="0">
                <a:latin typeface="Times New Roman" pitchFamily="18" charset="0"/>
                <a:cs typeface="Times New Roman" pitchFamily="18" charset="0"/>
              </a:rPr>
              <a:t>Resumen del libro</a:t>
            </a:r>
          </a:p>
          <a:p>
            <a:pPr lvl="1"/>
            <a:r>
              <a:rPr lang="es-MX" sz="2000" dirty="0" smtClean="0">
                <a:latin typeface="Times New Roman" pitchFamily="18" charset="0"/>
                <a:cs typeface="Times New Roman" pitchFamily="18" charset="0"/>
              </a:rPr>
              <a:t>Creación de la tierra y los diferentes hombres.</a:t>
            </a:r>
          </a:p>
          <a:p>
            <a:pPr lvl="1"/>
            <a:r>
              <a:rPr lang="es-MX" sz="2000" dirty="0" smtClean="0">
                <a:latin typeface="Times New Roman" pitchFamily="18" charset="0"/>
                <a:cs typeface="Times New Roman" pitchFamily="18" charset="0"/>
              </a:rPr>
              <a:t>Historia de los gemelos prodigiosos.</a:t>
            </a:r>
          </a:p>
          <a:p>
            <a:pPr lvl="1"/>
            <a:r>
              <a:rPr lang="es-MX" sz="2000" dirty="0" smtClean="0">
                <a:latin typeface="Times New Roman" pitchFamily="18" charset="0"/>
                <a:cs typeface="Times New Roman" pitchFamily="18" charset="0"/>
              </a:rPr>
              <a:t>Creación del hombre de maíz.</a:t>
            </a:r>
          </a:p>
          <a:p>
            <a:pPr lvl="1"/>
            <a:r>
              <a:rPr lang="es-MX" sz="2000" dirty="0" smtClean="0">
                <a:latin typeface="Times New Roman" pitchFamily="18" charset="0"/>
                <a:cs typeface="Times New Roman" pitchFamily="18" charset="0"/>
              </a:rPr>
              <a:t>La creación de la nación Quiche.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041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s-MX" sz="2200" b="1" dirty="0" smtClean="0">
                <a:latin typeface="Times New Roman" pitchFamily="18" charset="0"/>
                <a:cs typeface="Times New Roman" pitchFamily="18" charset="0"/>
              </a:rPr>
              <a:t>Cuarta parte:</a:t>
            </a:r>
          </a:p>
          <a:p>
            <a:endParaRPr lang="es-MX" sz="2200" b="1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es-MX" sz="2200" b="1" dirty="0" smtClean="0">
                <a:latin typeface="Times New Roman" pitchFamily="18" charset="0"/>
                <a:cs typeface="Times New Roman" pitchFamily="18" charset="0"/>
              </a:rPr>
              <a:t>Creación de varios pueblos guatemaltecos.</a:t>
            </a:r>
          </a:p>
          <a:p>
            <a:pPr lvl="1"/>
            <a:r>
              <a:rPr lang="es-MX" sz="2200" b="1" dirty="0" smtClean="0">
                <a:latin typeface="Times New Roman" pitchFamily="18" charset="0"/>
                <a:cs typeface="Times New Roman" pitchFamily="18" charset="0"/>
              </a:rPr>
              <a:t>Se nombra una serie de reyes que gobernaban el territorio </a:t>
            </a:r>
            <a:endParaRPr lang="es-MX" sz="2200" b="1" dirty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es-MX" sz="2200" b="1" dirty="0" smtClean="0">
                <a:latin typeface="Times New Roman" pitchFamily="18" charset="0"/>
                <a:cs typeface="Times New Roman" pitchFamily="18" charset="0"/>
              </a:rPr>
              <a:t>Guerras entre ellos (no querían compartir el fuego, una tribu raptaba y sacrificaba a los miembros de las otras).</a:t>
            </a:r>
            <a:endParaRPr lang="es-MX" sz="2200" b="1" dirty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es-MX" sz="2200" b="1" dirty="0" smtClean="0">
                <a:latin typeface="Times New Roman" pitchFamily="18" charset="0"/>
                <a:cs typeface="Times New Roman" pitchFamily="18" charset="0"/>
              </a:rPr>
              <a:t>Predominan los Quiches</a:t>
            </a:r>
          </a:p>
          <a:p>
            <a:pPr lvl="1"/>
            <a:r>
              <a:rPr lang="es-MX" sz="2200" b="1" dirty="0" smtClean="0">
                <a:latin typeface="Times New Roman" pitchFamily="18" charset="0"/>
                <a:cs typeface="Times New Roman" pitchFamily="18" charset="0"/>
              </a:rPr>
              <a:t>Se le unen otros pueblos y se crea la Nación Quiche.</a:t>
            </a:r>
          </a:p>
          <a:p>
            <a:pPr lvl="1"/>
            <a:endParaRPr lang="es-MX" dirty="0" smtClean="0"/>
          </a:p>
          <a:p>
            <a:pPr lvl="1"/>
            <a:endParaRPr lang="es-MX" dirty="0" smtClean="0"/>
          </a:p>
          <a:p>
            <a:pPr lvl="1"/>
            <a:endParaRPr lang="es-MX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sz="5400" dirty="0" smtClean="0">
                <a:latin typeface="Times New Roman" pitchFamily="18" charset="0"/>
                <a:cs typeface="Times New Roman" pitchFamily="18" charset="0"/>
              </a:rPr>
              <a:t>Resumen del libro</a:t>
            </a:r>
            <a:endParaRPr lang="es-MX" sz="5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981200"/>
            <a:ext cx="3352800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91581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s-MX" sz="2000" b="1" dirty="0" smtClean="0">
                <a:latin typeface="Times New Roman" pitchFamily="18" charset="0"/>
                <a:cs typeface="Times New Roman" pitchFamily="18" charset="0"/>
              </a:rPr>
              <a:t>La emigración causa que varios pueblos sean creados</a:t>
            </a:r>
          </a:p>
          <a:p>
            <a:r>
              <a:rPr lang="es-MX" sz="2000" b="1" dirty="0" smtClean="0">
                <a:latin typeface="Times New Roman" pitchFamily="18" charset="0"/>
                <a:cs typeface="Times New Roman" pitchFamily="18" charset="0"/>
              </a:rPr>
              <a:t>Varios idiomas son creados.</a:t>
            </a:r>
          </a:p>
          <a:p>
            <a:r>
              <a:rPr lang="es-MX" sz="2000" b="1" dirty="0" smtClean="0">
                <a:latin typeface="Times New Roman" pitchFamily="18" charset="0"/>
                <a:cs typeface="Times New Roman" pitchFamily="18" charset="0"/>
              </a:rPr>
              <a:t>Se pierde la comunicación entre las diferentes tribus.</a:t>
            </a:r>
          </a:p>
          <a:p>
            <a:r>
              <a:rPr lang="es-MX" sz="2000" b="1" dirty="0" smtClean="0">
                <a:latin typeface="Times New Roman" pitchFamily="18" charset="0"/>
                <a:cs typeface="Times New Roman" pitchFamily="18" charset="0"/>
              </a:rPr>
              <a:t>Cada pueblo tiene su gobernante.</a:t>
            </a:r>
          </a:p>
          <a:p>
            <a:r>
              <a:rPr lang="es-MX" sz="2000" b="1" dirty="0" smtClean="0">
                <a:latin typeface="Times New Roman" pitchFamily="18" charset="0"/>
                <a:cs typeface="Times New Roman" pitchFamily="18" charset="0"/>
              </a:rPr>
              <a:t>Los pueblos no quieren compartir el fuego.</a:t>
            </a:r>
          </a:p>
          <a:p>
            <a:r>
              <a:rPr lang="es-MX" sz="2000" b="1" dirty="0" smtClean="0">
                <a:latin typeface="Times New Roman" pitchFamily="18" charset="0"/>
                <a:cs typeface="Times New Roman" pitchFamily="18" charset="0"/>
              </a:rPr>
              <a:t>Esto crea una serie de guerras.</a:t>
            </a:r>
            <a:endParaRPr lang="es-MX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sz="4000" dirty="0" smtClean="0">
                <a:latin typeface="Times New Roman" pitchFamily="18" charset="0"/>
                <a:cs typeface="Times New Roman" pitchFamily="18" charset="0"/>
              </a:rPr>
              <a:t>Cuarta parte</a:t>
            </a:r>
            <a:endParaRPr lang="es-MX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676400"/>
            <a:ext cx="3286125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00827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s-MX" sz="2000" b="1" dirty="0" smtClean="0">
                <a:latin typeface="Times New Roman" pitchFamily="18" charset="0"/>
                <a:cs typeface="Times New Roman" pitchFamily="18" charset="0"/>
              </a:rPr>
              <a:t>En estas guerras todos los pueblos estaban en contra de los Quiches.</a:t>
            </a:r>
          </a:p>
          <a:p>
            <a:r>
              <a:rPr lang="es-MX" sz="2000" b="1" dirty="0" smtClean="0">
                <a:latin typeface="Times New Roman" pitchFamily="18" charset="0"/>
                <a:cs typeface="Times New Roman" pitchFamily="18" charset="0"/>
              </a:rPr>
              <a:t>Los Quiches predominaban</a:t>
            </a:r>
          </a:p>
          <a:p>
            <a:r>
              <a:rPr lang="es-MX" sz="2000" b="1" dirty="0" smtClean="0">
                <a:latin typeface="Times New Roman" pitchFamily="18" charset="0"/>
                <a:cs typeface="Times New Roman" pitchFamily="18" charset="0"/>
              </a:rPr>
              <a:t>Las diferentes tribus se une a los Quiche </a:t>
            </a:r>
          </a:p>
          <a:p>
            <a:r>
              <a:rPr lang="es-MX" sz="2000" b="1" dirty="0" smtClean="0">
                <a:latin typeface="Times New Roman" pitchFamily="18" charset="0"/>
                <a:cs typeface="Times New Roman" pitchFamily="18" charset="0"/>
              </a:rPr>
              <a:t>Se forma un gran imperio, hasta la llegada de los españoles. </a:t>
            </a:r>
          </a:p>
          <a:p>
            <a:endParaRPr lang="es-MX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sz="4000" dirty="0" smtClean="0">
                <a:latin typeface="Times New Roman" pitchFamily="18" charset="0"/>
                <a:cs typeface="Times New Roman" pitchFamily="18" charset="0"/>
              </a:rPr>
              <a:t>Cuarta parte</a:t>
            </a:r>
            <a:endParaRPr lang="es-MX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752600"/>
            <a:ext cx="2654300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95275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6600" dirty="0" smtClean="0">
                <a:latin typeface="Times New Roman" pitchFamily="18" charset="0"/>
                <a:cs typeface="Times New Roman" pitchFamily="18" charset="0"/>
              </a:rPr>
              <a:t>La Historia</a:t>
            </a:r>
            <a:endParaRPr lang="en-US" sz="6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s-MX" sz="2400" dirty="0" smtClean="0">
                <a:latin typeface="Times New Roman" pitchFamily="18" charset="0"/>
                <a:cs typeface="Times New Roman" pitchFamily="18" charset="0"/>
              </a:rPr>
              <a:t>Significado:</a:t>
            </a:r>
          </a:p>
          <a:p>
            <a:pPr lvl="1"/>
            <a:r>
              <a:rPr lang="es-MX" sz="2400" dirty="0" smtClean="0">
                <a:latin typeface="Times New Roman" pitchFamily="18" charset="0"/>
                <a:cs typeface="Times New Roman" pitchFamily="18" charset="0"/>
              </a:rPr>
              <a:t>Libro sagrado de los quiches, relata el origen del hombre hecho de maíz por el creador del mundo.</a:t>
            </a:r>
          </a:p>
          <a:p>
            <a:pPr marL="118872" indent="0">
              <a:buNone/>
            </a:pPr>
            <a:endParaRPr lang="es-MX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s-MX" sz="2400" dirty="0" smtClean="0">
                <a:latin typeface="Times New Roman" pitchFamily="18" charset="0"/>
                <a:cs typeface="Times New Roman" pitchFamily="18" charset="0"/>
              </a:rPr>
              <a:t>Su traducción:</a:t>
            </a:r>
          </a:p>
          <a:p>
            <a:pPr lvl="1"/>
            <a:r>
              <a:rPr lang="es-MX" sz="2400" dirty="0" smtClean="0">
                <a:latin typeface="Times New Roman" pitchFamily="18" charset="0"/>
                <a:cs typeface="Times New Roman" pitchFamily="18" charset="0"/>
              </a:rPr>
              <a:t>Libro del consejo o Libro de la comunidad.</a:t>
            </a:r>
          </a:p>
          <a:p>
            <a:pPr marL="457200" lvl="1" indent="0">
              <a:buNone/>
            </a:pPr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884618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6600" dirty="0" smtClean="0">
                <a:latin typeface="Times New Roman" pitchFamily="18" charset="0"/>
                <a:cs typeface="Times New Roman" pitchFamily="18" charset="0"/>
              </a:rPr>
              <a:t>La Historia</a:t>
            </a:r>
            <a:endParaRPr lang="en-US" sz="6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s-MX" sz="2400" b="1" dirty="0" smtClean="0">
                <a:latin typeface="Times New Roman" pitchFamily="18" charset="0"/>
                <a:cs typeface="Times New Roman" pitchFamily="18" charset="0"/>
              </a:rPr>
              <a:t>Los códices</a:t>
            </a:r>
          </a:p>
          <a:p>
            <a:pPr lvl="1"/>
            <a:r>
              <a:rPr lang="es-MX" sz="2400" b="1" dirty="0" smtClean="0">
                <a:latin typeface="Times New Roman" pitchFamily="18" charset="0"/>
                <a:cs typeface="Times New Roman" pitchFamily="18" charset="0"/>
              </a:rPr>
              <a:t>Son libros hechos en laminas de papel de mate o piel de venado, que se doblan en forma de acordeón</a:t>
            </a:r>
            <a:r>
              <a:rPr lang="es-MX" dirty="0" smtClean="0"/>
              <a:t>.</a:t>
            </a:r>
          </a:p>
          <a:p>
            <a:pPr lvl="1"/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352800"/>
            <a:ext cx="5562600" cy="327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61898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sz="6600" dirty="0" smtClean="0">
                <a:latin typeface="Times New Roman" pitchFamily="18" charset="0"/>
                <a:cs typeface="Times New Roman" pitchFamily="18" charset="0"/>
              </a:rPr>
              <a:t>La Historia</a:t>
            </a:r>
            <a:endParaRPr lang="es-MX" sz="6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s-MX" sz="2800" b="1" dirty="0" smtClean="0">
                <a:latin typeface="Times New Roman" pitchFamily="18" charset="0"/>
                <a:cs typeface="Times New Roman" pitchFamily="18" charset="0"/>
              </a:rPr>
              <a:t>Los códices servían:</a:t>
            </a:r>
          </a:p>
          <a:p>
            <a:pPr lvl="1"/>
            <a:r>
              <a:rPr lang="es-MX" sz="2800" b="1" dirty="0" smtClean="0">
                <a:latin typeface="Times New Roman" pitchFamily="18" charset="0"/>
                <a:cs typeface="Times New Roman" pitchFamily="18" charset="0"/>
              </a:rPr>
              <a:t>Para mantener la historia</a:t>
            </a:r>
          </a:p>
          <a:p>
            <a:pPr lvl="1"/>
            <a:r>
              <a:rPr lang="es-MX" sz="2800" b="1" dirty="0" smtClean="0">
                <a:latin typeface="Times New Roman" pitchFamily="18" charset="0"/>
                <a:cs typeface="Times New Roman" pitchFamily="18" charset="0"/>
              </a:rPr>
              <a:t>La ciencia</a:t>
            </a:r>
          </a:p>
          <a:p>
            <a:pPr lvl="1"/>
            <a:r>
              <a:rPr lang="es-MX" sz="2800" b="1" dirty="0" smtClean="0">
                <a:latin typeface="Times New Roman" pitchFamily="18" charset="0"/>
                <a:cs typeface="Times New Roman" pitchFamily="18" charset="0"/>
              </a:rPr>
              <a:t>La astronomía</a:t>
            </a:r>
          </a:p>
          <a:p>
            <a:pPr lvl="1"/>
            <a:r>
              <a:rPr lang="es-MX" sz="2800" b="1" dirty="0" smtClean="0">
                <a:latin typeface="Times New Roman" pitchFamily="18" charset="0"/>
                <a:cs typeface="Times New Roman" pitchFamily="18" charset="0"/>
              </a:rPr>
              <a:t>La mitología</a:t>
            </a:r>
          </a:p>
          <a:p>
            <a:pPr lvl="1"/>
            <a:r>
              <a:rPr lang="es-MX" sz="2800" b="1" dirty="0" smtClean="0">
                <a:latin typeface="Times New Roman" pitchFamily="18" charset="0"/>
                <a:cs typeface="Times New Roman" pitchFamily="18" charset="0"/>
              </a:rPr>
              <a:t>Las glorias militares. </a:t>
            </a:r>
          </a:p>
          <a:p>
            <a:pPr lvl="1"/>
            <a:r>
              <a:rPr lang="es-MX" sz="2800" b="1" dirty="0" smtClean="0">
                <a:latin typeface="Times New Roman" pitchFamily="18" charset="0"/>
                <a:cs typeface="Times New Roman" pitchFamily="18" charset="0"/>
              </a:rPr>
              <a:t>El lenguaje es ideográfico</a:t>
            </a:r>
          </a:p>
          <a:p>
            <a:pPr marL="457200" lvl="1" indent="0">
              <a:buNone/>
            </a:pP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694781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sz="6000" dirty="0" smtClean="0">
                <a:latin typeface="Times New Roman" pitchFamily="18" charset="0"/>
                <a:cs typeface="Times New Roman" pitchFamily="18" charset="0"/>
              </a:rPr>
              <a:t>La Historia</a:t>
            </a:r>
            <a:endParaRPr lang="es-MX" sz="6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s-MX" sz="2200" b="1" dirty="0" smtClean="0">
                <a:latin typeface="Times New Roman" pitchFamily="18" charset="0"/>
                <a:cs typeface="Times New Roman" pitchFamily="18" charset="0"/>
              </a:rPr>
              <a:t>La destrucción de los códices</a:t>
            </a:r>
          </a:p>
          <a:p>
            <a:endParaRPr lang="es-MX" sz="2200" b="1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es-MX" sz="2200" b="1" dirty="0" smtClean="0">
                <a:latin typeface="Times New Roman" pitchFamily="18" charset="0"/>
                <a:cs typeface="Times New Roman" pitchFamily="18" charset="0"/>
              </a:rPr>
              <a:t>Por los sacerdotes españoles, siglo XVI.</a:t>
            </a:r>
          </a:p>
          <a:p>
            <a:pPr lvl="1"/>
            <a:endParaRPr lang="es-MX" sz="2200" b="1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es-MX" sz="2200" b="1" dirty="0" smtClean="0">
                <a:latin typeface="Times New Roman" pitchFamily="18" charset="0"/>
                <a:cs typeface="Times New Roman" pitchFamily="18" charset="0"/>
              </a:rPr>
              <a:t>Hoy en día solo quedan cuatro códices mayas. </a:t>
            </a:r>
          </a:p>
          <a:p>
            <a:pPr lvl="1"/>
            <a:endParaRPr lang="es-MX" sz="2200" b="1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es-MX" sz="2200" b="1" dirty="0" smtClean="0">
                <a:latin typeface="Times New Roman" pitchFamily="18" charset="0"/>
                <a:cs typeface="Times New Roman" pitchFamily="18" charset="0"/>
              </a:rPr>
              <a:t>La tradición continuo oralmente por los mayas-</a:t>
            </a:r>
          </a:p>
          <a:p>
            <a:pPr lvl="1"/>
            <a:r>
              <a:rPr lang="es-MX" sz="2200" b="1" dirty="0" smtClean="0">
                <a:latin typeface="Times New Roman" pitchFamily="18" charset="0"/>
                <a:cs typeface="Times New Roman" pitchFamily="18" charset="0"/>
              </a:rPr>
              <a:t>quiches. </a:t>
            </a:r>
          </a:p>
          <a:p>
            <a:pPr lvl="1"/>
            <a:endParaRPr lang="es-MX" sz="2200" b="1" dirty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es-MX" sz="2200" b="1" dirty="0" smtClean="0">
                <a:latin typeface="Times New Roman" pitchFamily="18" charset="0"/>
                <a:cs typeface="Times New Roman" pitchFamily="18" charset="0"/>
              </a:rPr>
              <a:t>Luego fue escrita por un Quiche.</a:t>
            </a:r>
          </a:p>
          <a:p>
            <a:pPr marL="457200" lvl="1" indent="0">
              <a:buNone/>
            </a:pPr>
            <a:endParaRPr lang="es-MX" dirty="0" smtClean="0"/>
          </a:p>
          <a:p>
            <a:pPr lvl="1"/>
            <a:endParaRPr lang="es-MX" dirty="0" smtClean="0"/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928370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sz="6000" dirty="0" smtClean="0">
                <a:latin typeface="Times New Roman" pitchFamily="18" charset="0"/>
                <a:cs typeface="Times New Roman" pitchFamily="18" charset="0"/>
              </a:rPr>
              <a:t>La Historia.</a:t>
            </a:r>
            <a:endParaRPr lang="es-MX" sz="6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s-MX" sz="2000" b="1" dirty="0" smtClean="0">
                <a:latin typeface="Times New Roman" pitchFamily="18" charset="0"/>
                <a:cs typeface="Times New Roman" pitchFamily="18" charset="0"/>
              </a:rPr>
              <a:t>Descubrimiento del libro Popol Vuh.</a:t>
            </a:r>
          </a:p>
          <a:p>
            <a:pPr marL="118872" indent="0">
              <a:buNone/>
            </a:pPr>
            <a:endParaRPr lang="es-MX" sz="2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s-MX" sz="2000" b="1" dirty="0" smtClean="0">
                <a:latin typeface="Times New Roman" pitchFamily="18" charset="0"/>
                <a:cs typeface="Times New Roman" pitchFamily="18" charset="0"/>
              </a:rPr>
              <a:t>Traducción del libro por el Sacerdote Ximenez.</a:t>
            </a:r>
          </a:p>
          <a:p>
            <a:endParaRPr lang="es-MX" sz="20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s-MX" sz="2000" b="1" dirty="0" smtClean="0">
                <a:latin typeface="Times New Roman" pitchFamily="18" charset="0"/>
                <a:cs typeface="Times New Roman" pitchFamily="18" charset="0"/>
              </a:rPr>
              <a:t>Descubrimiento de la traducción</a:t>
            </a:r>
          </a:p>
          <a:p>
            <a:endParaRPr lang="es-MX" sz="20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s-MX" sz="2000" b="1" dirty="0" smtClean="0">
                <a:latin typeface="Times New Roman" pitchFamily="18" charset="0"/>
                <a:cs typeface="Times New Roman" pitchFamily="18" charset="0"/>
              </a:rPr>
              <a:t>La publicación sin éxito por un australiano</a:t>
            </a:r>
          </a:p>
          <a:p>
            <a:endParaRPr lang="es-MX" sz="20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s-MX" sz="2000" b="1" dirty="0" smtClean="0">
                <a:latin typeface="Times New Roman" pitchFamily="18" charset="0"/>
                <a:cs typeface="Times New Roman" pitchFamily="18" charset="0"/>
              </a:rPr>
              <a:t>Ultima publicación por un francés. </a:t>
            </a:r>
          </a:p>
          <a:p>
            <a:endParaRPr lang="es-MX" dirty="0"/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363811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MX" sz="7200" dirty="0" smtClean="0"/>
              <a:t>Popol Vuh</a:t>
            </a:r>
            <a:endParaRPr lang="es-MX" sz="72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831975"/>
            <a:ext cx="3505200" cy="44161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905000"/>
            <a:ext cx="3607214" cy="43431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11625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sz="5400" dirty="0" smtClean="0">
                <a:latin typeface="Times New Roman" pitchFamily="18" charset="0"/>
                <a:cs typeface="Times New Roman" pitchFamily="18" charset="0"/>
              </a:rPr>
              <a:t>Resumen del libro</a:t>
            </a:r>
            <a:endParaRPr lang="es-MX" sz="5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r>
              <a:rPr lang="es-MX" sz="2000" b="1" dirty="0" smtClean="0">
                <a:latin typeface="Times New Roman" pitchFamily="18" charset="0"/>
                <a:cs typeface="Times New Roman" pitchFamily="18" charset="0"/>
              </a:rPr>
              <a:t>El libro se divide en cuatro partes.</a:t>
            </a:r>
          </a:p>
          <a:p>
            <a:endParaRPr lang="es-MX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es-MX" sz="2000" b="1" dirty="0" smtClean="0">
                <a:latin typeface="Times New Roman" pitchFamily="18" charset="0"/>
                <a:cs typeface="Times New Roman" pitchFamily="18" charset="0"/>
              </a:rPr>
              <a:t>Creación del mundo, los animales, hombre de barro y madera.</a:t>
            </a:r>
          </a:p>
          <a:p>
            <a:pPr lvl="1"/>
            <a:endParaRPr lang="es-MX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es-MX" sz="2000" b="1" dirty="0" smtClean="0">
                <a:latin typeface="Times New Roman" pitchFamily="18" charset="0"/>
                <a:cs typeface="Times New Roman" pitchFamily="18" charset="0"/>
              </a:rPr>
              <a:t>Los gemelos prodigiosos.</a:t>
            </a:r>
          </a:p>
          <a:p>
            <a:pPr lvl="1"/>
            <a:endParaRPr lang="es-MX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es-MX" sz="2000" b="1" dirty="0" smtClean="0">
                <a:latin typeface="Times New Roman" pitchFamily="18" charset="0"/>
                <a:cs typeface="Times New Roman" pitchFamily="18" charset="0"/>
              </a:rPr>
              <a:t>Creación del hombre de maíz</a:t>
            </a:r>
          </a:p>
          <a:p>
            <a:pPr lvl="1"/>
            <a:endParaRPr lang="es-MX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es-MX" sz="2000" b="1" dirty="0" smtClean="0">
                <a:latin typeface="Times New Roman" pitchFamily="18" charset="0"/>
                <a:cs typeface="Times New Roman" pitchFamily="18" charset="0"/>
              </a:rPr>
              <a:t>Creación de la nación Quiche. </a:t>
            </a:r>
          </a:p>
        </p:txBody>
      </p:sp>
    </p:spTree>
    <p:extLst>
      <p:ext uri="{BB962C8B-B14F-4D97-AF65-F5344CB8AC3E}">
        <p14:creationId xmlns:p14="http://schemas.microsoft.com/office/powerpoint/2010/main" val="2042104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orizon">
  <a:themeElements>
    <a:clrScheme name="Horizon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Horizon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188</TotalTime>
  <Words>816</Words>
  <Application>Microsoft Office PowerPoint</Application>
  <PresentationFormat>On-screen Show (4:3)</PresentationFormat>
  <Paragraphs>151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Horizon</vt:lpstr>
      <vt:lpstr>Yury De Santos e Iván Zamora</vt:lpstr>
      <vt:lpstr>Popol Vuh</vt:lpstr>
      <vt:lpstr>La Historia</vt:lpstr>
      <vt:lpstr>La Historia</vt:lpstr>
      <vt:lpstr>La Historia</vt:lpstr>
      <vt:lpstr>La Historia</vt:lpstr>
      <vt:lpstr>La Historia.</vt:lpstr>
      <vt:lpstr>Popol Vuh</vt:lpstr>
      <vt:lpstr>Resumen del libro</vt:lpstr>
      <vt:lpstr>Resumen del libro</vt:lpstr>
      <vt:lpstr>RESUMEN DEL LIBRO</vt:lpstr>
      <vt:lpstr>Resumen del libro</vt:lpstr>
      <vt:lpstr>Resumen del libro</vt:lpstr>
      <vt:lpstr>Los gemelos prodigiosos</vt:lpstr>
      <vt:lpstr>Los gemelos prodigiosos</vt:lpstr>
      <vt:lpstr>Los gemelos prodigiosos</vt:lpstr>
      <vt:lpstr>Resumen del libro</vt:lpstr>
      <vt:lpstr>El hombre de maíz</vt:lpstr>
      <vt:lpstr>El hombre de maíz</vt:lpstr>
      <vt:lpstr>Resumen del libro</vt:lpstr>
      <vt:lpstr>Cuarta parte</vt:lpstr>
      <vt:lpstr>Cuarta parte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Yury De Santos e Iván Zamora</dc:title>
  <dc:creator>Ivan89</dc:creator>
  <cp:lastModifiedBy>CSUMB</cp:lastModifiedBy>
  <cp:revision>34</cp:revision>
  <dcterms:created xsi:type="dcterms:W3CDTF">2011-11-29T01:43:45Z</dcterms:created>
  <dcterms:modified xsi:type="dcterms:W3CDTF">2014-04-24T03:14:25Z</dcterms:modified>
</cp:coreProperties>
</file>