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532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550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362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09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0623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899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4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203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379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7818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282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ABC19-499A-FE43-B824-FC701BFC0670}" type="datetimeFigureOut">
              <a:rPr lang="en-US" smtClean="0"/>
              <a:t>12/7/11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56249-E4EF-2940-8DED-ED368709B5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201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Miguel de Cervantes (1547-1616)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Cultivó los tres grandes géneros literarios:</a:t>
            </a:r>
          </a:p>
          <a:p>
            <a:pPr lvl="1"/>
            <a:r>
              <a:rPr lang="es-ES_tradnl" dirty="0" smtClean="0"/>
              <a:t>La poesía</a:t>
            </a:r>
          </a:p>
          <a:p>
            <a:pPr lvl="1"/>
            <a:r>
              <a:rPr lang="es-ES_tradnl" dirty="0" smtClean="0"/>
              <a:t>La novela</a:t>
            </a:r>
          </a:p>
          <a:p>
            <a:pPr lvl="1"/>
            <a:r>
              <a:rPr lang="es-ES_tradnl" dirty="0" smtClean="0"/>
              <a:t>El teatro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064" y="2266576"/>
            <a:ext cx="3934935" cy="4591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53" y="3780801"/>
            <a:ext cx="29464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8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entremés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smtClean="0"/>
              <a:t>Es </a:t>
            </a:r>
            <a:r>
              <a:rPr lang="es-ES_tradnl" dirty="0"/>
              <a:t>una breve pieza teatral que se representaba en los entreactos de las obras mayores. Tiene un carácter cómico y representa un ambiente popular</a:t>
            </a:r>
            <a:r>
              <a:rPr lang="en-US" dirty="0" smtClean="0">
                <a:effectLst/>
              </a:rPr>
              <a:t>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067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Entremeses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sz="2800" dirty="0"/>
              <a:t>Miguel de Cervantes Saavedra escribió ocho comedias y ocho entremeses con los cuales se convirtió, en uno de los mejores autores de entremeses.</a:t>
            </a:r>
            <a:r>
              <a:rPr lang="en-US" sz="2800" dirty="0" smtClean="0">
                <a:effectLst/>
              </a:rPr>
              <a:t> </a:t>
            </a:r>
          </a:p>
          <a:p>
            <a:r>
              <a:rPr lang="es-ES_tradnl" sz="2800" dirty="0" smtClean="0"/>
              <a:t>Son protagonizados </a:t>
            </a:r>
            <a:r>
              <a:rPr lang="es-ES_tradnl" sz="2800" dirty="0"/>
              <a:t>por tipos ridículos: rufianes, soldados, estudiantes, bobos, vizcaínos, vejetes, </a:t>
            </a:r>
            <a:r>
              <a:rPr lang="es-ES_tradnl" sz="2800" dirty="0" smtClean="0"/>
              <a:t>etc.</a:t>
            </a:r>
            <a:r>
              <a:rPr lang="en-US" sz="2800" dirty="0" smtClean="0">
                <a:effectLst/>
              </a:rPr>
              <a:t> </a:t>
            </a:r>
          </a:p>
          <a:p>
            <a:r>
              <a:rPr lang="es-ES_tradnl" sz="2800" dirty="0"/>
              <a:t>Se basan en situaciones convencionales, pero a la misma vez están dignificados y enriquecidos  con su genio </a:t>
            </a:r>
            <a:r>
              <a:rPr lang="es-ES_tradnl" sz="2800" dirty="0" smtClean="0"/>
              <a:t>creativo.</a:t>
            </a:r>
          </a:p>
          <a:p>
            <a:r>
              <a:rPr lang="en-US" sz="2800" dirty="0" smtClean="0">
                <a:effectLst/>
              </a:rPr>
              <a:t> </a:t>
            </a:r>
            <a:r>
              <a:rPr lang="es-ES_tradnl" sz="2800" dirty="0"/>
              <a:t>Estos entremeses de Miguel Cervantes Saavedra se realizan en un ámbito de burlas y veras.</a:t>
            </a:r>
            <a:r>
              <a:rPr lang="en-US" sz="2800" dirty="0" smtClean="0">
                <a:effectLst/>
              </a:rPr>
              <a:t> 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99109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Entremeses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Lope de Vega es la causa que Cervantes decidiera dejar de escribir drama y comenzara a escribir novelas</a:t>
            </a:r>
            <a:r>
              <a:rPr lang="en-US" dirty="0" smtClean="0">
                <a:effectLst/>
              </a:rPr>
              <a:t>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6185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8191"/>
            <a:ext cx="8229600" cy="6420548"/>
          </a:xfrm>
        </p:spPr>
        <p:txBody>
          <a:bodyPr>
            <a:noAutofit/>
          </a:bodyPr>
          <a:lstStyle/>
          <a:p>
            <a:r>
              <a:rPr lang="es-ES_tradnl" sz="3200" dirty="0" smtClean="0"/>
              <a:t>En el prólogo de sus comedias escribió: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s-ES" sz="2000" i="1" dirty="0" smtClean="0"/>
              <a:t/>
            </a:r>
            <a:br>
              <a:rPr lang="es-ES" sz="2000" i="1" dirty="0" smtClean="0"/>
            </a:br>
            <a:r>
              <a:rPr lang="es-ES" sz="2000" i="1" dirty="0" smtClean="0"/>
              <a:t>“</a:t>
            </a:r>
            <a:r>
              <a:rPr lang="es-ES" sz="2000" i="1" dirty="0"/>
              <a:t>Tuve otras cosas en que ocuparme; dejé la pluma y las comedias, y entró luego el monstruo de naturaleza, el gran Lope de Vega, y </a:t>
            </a:r>
            <a:r>
              <a:rPr lang="es-ES" sz="2000" i="1" dirty="0" err="1"/>
              <a:t>alzóse</a:t>
            </a:r>
            <a:r>
              <a:rPr lang="es-ES" sz="2000" i="1" dirty="0"/>
              <a:t> con la monarquía cómica; avasalló y puso debajo de su </a:t>
            </a:r>
            <a:r>
              <a:rPr lang="es-ES" sz="2000" i="1" dirty="0" err="1"/>
              <a:t>juridición</a:t>
            </a:r>
            <a:r>
              <a:rPr lang="es-ES" sz="2000" i="1" dirty="0"/>
              <a:t> a todos los farsantes; llenó el mundo de comedias </a:t>
            </a:r>
            <a:r>
              <a:rPr lang="es-ES" sz="2000" i="1" dirty="0" err="1"/>
              <a:t>proprias</a:t>
            </a:r>
            <a:r>
              <a:rPr lang="es-ES" sz="2000" i="1" dirty="0"/>
              <a:t>, felices y bien razonadas, y tantas, que pasan de diez mil pliegos los que tiene escritos, y todas (que es una de las mayores cosas que puede decirse) las ha visto representar, o oído decir, por lo menos, que se han representado; y si algunos, que hay muchos, han querido entrar a la parte y gloria de sus trabajos, todos juntos no llegan en lo que han escrito a la mitad de lo que él sólo.”</a:t>
            </a:r>
            <a:r>
              <a:rPr lang="en-US" sz="2000" dirty="0" smtClean="0">
                <a:effectLst/>
              </a:rPr>
              <a:t> 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207462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Entremeses</a:t>
            </a: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>
                <a:solidFill>
                  <a:srgbClr val="FF6600"/>
                </a:solidFill>
              </a:rPr>
              <a:t>El juez de los divorcios</a:t>
            </a:r>
          </a:p>
          <a:p>
            <a:r>
              <a:rPr lang="es-ES_tradnl" dirty="0" smtClean="0"/>
              <a:t>El rufián viudo</a:t>
            </a:r>
          </a:p>
          <a:p>
            <a:r>
              <a:rPr lang="es-ES_tradnl" dirty="0" smtClean="0"/>
              <a:t>La elección de los alcaldes de </a:t>
            </a:r>
            <a:r>
              <a:rPr lang="es-ES_tradnl" dirty="0" err="1" smtClean="0"/>
              <a:t>Daganzo</a:t>
            </a:r>
            <a:endParaRPr lang="es-ES_tradnl" dirty="0" smtClean="0"/>
          </a:p>
          <a:p>
            <a:r>
              <a:rPr lang="es-ES_tradnl" dirty="0" smtClean="0">
                <a:solidFill>
                  <a:srgbClr val="FF6600"/>
                </a:solidFill>
              </a:rPr>
              <a:t>La guarda cuidadosa</a:t>
            </a:r>
          </a:p>
          <a:p>
            <a:r>
              <a:rPr lang="es-ES_tradnl" dirty="0" smtClean="0"/>
              <a:t>El vizcaíno fingido</a:t>
            </a:r>
          </a:p>
          <a:p>
            <a:r>
              <a:rPr lang="es-ES_tradnl" dirty="0" smtClean="0"/>
              <a:t>El retablo de las maravillas</a:t>
            </a:r>
          </a:p>
          <a:p>
            <a:r>
              <a:rPr lang="es-ES_tradnl" dirty="0" smtClean="0"/>
              <a:t>La cueva de Salamanca</a:t>
            </a:r>
          </a:p>
          <a:p>
            <a:r>
              <a:rPr lang="es-ES_tradnl" dirty="0" smtClean="0">
                <a:solidFill>
                  <a:srgbClr val="FF6600"/>
                </a:solidFill>
              </a:rPr>
              <a:t>El viejo celoso</a:t>
            </a:r>
            <a:endParaRPr lang="es-ES_tradnl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9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El juez de los divorcios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En este entremés la relación matrimonial se aborda desde múltiples perspectivas. </a:t>
            </a:r>
            <a:endParaRPr lang="es-ES_tradnl" dirty="0" smtClean="0"/>
          </a:p>
          <a:p>
            <a:r>
              <a:rPr lang="es-ES_tradnl" dirty="0" smtClean="0"/>
              <a:t>Esta dividido en cuatro partes</a:t>
            </a:r>
          </a:p>
          <a:p>
            <a:pPr marL="0" indent="0">
              <a:buNone/>
            </a:pPr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019" y="3247151"/>
            <a:ext cx="3321981" cy="361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022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El juez de los divorcios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</a:t>
            </a:r>
            <a:r>
              <a:rPr lang="es-ES_tradnl" dirty="0"/>
              <a:t>juez, el escribano, el </a:t>
            </a:r>
            <a:r>
              <a:rPr lang="es-ES_tradnl" dirty="0" smtClean="0"/>
              <a:t>procurador</a:t>
            </a:r>
          </a:p>
          <a:p>
            <a:pPr lvl="1"/>
            <a:r>
              <a:rPr lang="es-ES_tradnl" dirty="0"/>
              <a:t>El vejete y su esposa </a:t>
            </a:r>
            <a:r>
              <a:rPr lang="es-ES_tradnl" dirty="0" smtClean="0"/>
              <a:t>Mariana</a:t>
            </a:r>
          </a:p>
          <a:p>
            <a:r>
              <a:rPr lang="es-ES_tradnl" dirty="0" smtClean="0"/>
              <a:t>El </a:t>
            </a:r>
            <a:r>
              <a:rPr lang="es-ES_tradnl" dirty="0"/>
              <a:t>soldado y su esposa doña </a:t>
            </a:r>
            <a:r>
              <a:rPr lang="es-ES_tradnl" dirty="0" smtClean="0"/>
              <a:t>Guiomar  </a:t>
            </a:r>
            <a:endParaRPr lang="es-ES_tradnl" dirty="0"/>
          </a:p>
          <a:p>
            <a:r>
              <a:rPr lang="es-ES_tradnl" dirty="0" smtClean="0"/>
              <a:t>El </a:t>
            </a:r>
            <a:r>
              <a:rPr lang="es-ES_tradnl" dirty="0"/>
              <a:t>cirujano y su esposa </a:t>
            </a:r>
            <a:r>
              <a:rPr lang="es-ES_tradnl" dirty="0" smtClean="0"/>
              <a:t>Minjaca </a:t>
            </a:r>
          </a:p>
          <a:p>
            <a:r>
              <a:rPr lang="es-ES_tradnl" dirty="0" smtClean="0"/>
              <a:t>El Ganapán</a:t>
            </a:r>
          </a:p>
          <a:p>
            <a:pPr lvl="1"/>
            <a:r>
              <a:rPr lang="es-ES_tradnl" dirty="0" smtClean="0"/>
              <a:t>Dos m</a:t>
            </a:r>
            <a:r>
              <a:rPr lang="es-ES_tradnl" dirty="0" smtClean="0"/>
              <a:t>úsicos</a:t>
            </a:r>
            <a:endParaRPr lang="es-ES_trad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475" y="3623673"/>
            <a:ext cx="2841674" cy="308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96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250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Miguel de Cervantes (1547-1616)</vt:lpstr>
      <vt:lpstr>El entremés</vt:lpstr>
      <vt:lpstr>Entremeses</vt:lpstr>
      <vt:lpstr>Entremeses</vt:lpstr>
      <vt:lpstr>En el prólogo de sus comedias escribió:  “Tuve otras cosas en que ocuparme; dejé la pluma y las comedias, y entró luego el monstruo de naturaleza, el gran Lope de Vega, y alzóse con la monarquía cómica; avasalló y puso debajo de su juridición a todos los farsantes; llenó el mundo de comedias proprias, felices y bien razonadas, y tantas, que pasan de diez mil pliegos los que tiene escritos, y todas (que es una de las mayores cosas que puede decirse) las ha visto representar, o oído decir, por lo menos, que se han representado; y si algunos, que hay muchos, han querido entrar a la parte y gloria de sus trabajos, todos juntos no llegan en lo que han escrito a la mitad de lo que él sólo.” </vt:lpstr>
      <vt:lpstr>Entremeses</vt:lpstr>
      <vt:lpstr>El juez de los divorcios</vt:lpstr>
      <vt:lpstr>El juez de los divorcios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Miguel de Cervantes (1547-1616)</dc:title>
  <dc:creator>Yury De Santos</dc:creator>
  <cp:lastModifiedBy>Yury De Santos</cp:lastModifiedBy>
  <cp:revision>17</cp:revision>
  <dcterms:created xsi:type="dcterms:W3CDTF">2011-12-07T17:58:01Z</dcterms:created>
  <dcterms:modified xsi:type="dcterms:W3CDTF">2011-12-07T23:59:48Z</dcterms:modified>
</cp:coreProperties>
</file>