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79" r:id="rId8"/>
    <p:sldId id="278" r:id="rId9"/>
    <p:sldId id="263" r:id="rId10"/>
    <p:sldId id="264" r:id="rId11"/>
    <p:sldId id="265" r:id="rId12"/>
    <p:sldId id="268" r:id="rId13"/>
    <p:sldId id="288" r:id="rId14"/>
    <p:sldId id="273" r:id="rId15"/>
    <p:sldId id="269" r:id="rId16"/>
    <p:sldId id="272" r:id="rId17"/>
    <p:sldId id="270" r:id="rId18"/>
    <p:sldId id="271" r:id="rId19"/>
    <p:sldId id="286" r:id="rId20"/>
    <p:sldId id="287" r:id="rId21"/>
    <p:sldId id="27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8" autoAdjust="0"/>
  </p:normalViewPr>
  <p:slideViewPr>
    <p:cSldViewPr snapToGrid="0" snapToObjects="1">
      <p:cViewPr varScale="1">
        <p:scale>
          <a:sx n="71" d="100"/>
          <a:sy n="71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0BA447-4A30-AC40-B468-048CABC9735A}" type="datetimeFigureOut">
              <a:rPr lang="en-US" smtClean="0"/>
              <a:pPr/>
              <a:t>5/13/14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1FABF3-7A9A-A64A-8C70-DF08A4F07E6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04471"/>
            <a:ext cx="6400800" cy="1849669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>																	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b="1" cap="none" dirty="0" smtClean="0">
                <a:latin typeface="Times New Roman"/>
                <a:cs typeface="Times New Roman"/>
              </a:rPr>
              <a:t>Atrocities of the Spanish Civil War: The Execution of the Thirteen Roses in 1939. </a:t>
            </a:r>
            <a:endParaRPr lang="en-US" sz="4000" b="1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>
                <a:latin typeface="Times New Roman"/>
                <a:cs typeface="Times New Roman"/>
              </a:rPr>
              <a:t> Yury De Santos</a:t>
            </a:r>
          </a:p>
          <a:p>
            <a:r>
              <a:rPr lang="es-ES_tradnl" sz="2400" dirty="0" smtClean="0">
                <a:latin typeface="Times New Roman"/>
                <a:cs typeface="Times New Roman"/>
              </a:rPr>
              <a:t>Advisor: Dr. Urioste</a:t>
            </a:r>
            <a:endParaRPr lang="es-ES_tradnl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54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cap="none" dirty="0" smtClean="0">
                <a:latin typeface="Times New Roman"/>
                <a:cs typeface="Times New Roman"/>
              </a:rPr>
              <a:t>he Thirteen Roses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They were taken to different improvise detention centers.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They were interrogated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Torture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Rape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Then they were transfer to “</a:t>
            </a:r>
            <a:r>
              <a:rPr lang="en-US" dirty="0" err="1" smtClean="0">
                <a:latin typeface="Times New Roman"/>
                <a:cs typeface="Times New Roman"/>
              </a:rPr>
              <a:t>Cárcel</a:t>
            </a:r>
            <a:r>
              <a:rPr lang="en-US" dirty="0" smtClean="0">
                <a:latin typeface="Times New Roman"/>
                <a:cs typeface="Times New Roman"/>
              </a:rPr>
              <a:t> de </a:t>
            </a:r>
            <a:r>
              <a:rPr lang="en-US" dirty="0" err="1" smtClean="0">
                <a:latin typeface="Times New Roman"/>
                <a:cs typeface="Times New Roman"/>
              </a:rPr>
              <a:t>Ventas</a:t>
            </a:r>
            <a:r>
              <a:rPr lang="en-US" dirty="0" smtClean="0">
                <a:latin typeface="Times New Roman"/>
                <a:cs typeface="Times New Roman"/>
              </a:rPr>
              <a:t>” (Prison), to wait for their trial in a court-martial.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But the interrogations did not stop. 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none" dirty="0" smtClean="0">
                <a:latin typeface="Times New Roman"/>
                <a:cs typeface="Times New Roman"/>
              </a:rPr>
              <a:t>Life in Prison </a:t>
            </a:r>
            <a:r>
              <a:rPr lang="en-US" cap="none" dirty="0" smtClean="0">
                <a:latin typeface="Times New Roman"/>
                <a:cs typeface="Times New Roman"/>
              </a:rPr>
              <a:t/>
            </a:r>
            <a:br>
              <a:rPr lang="en-US" cap="none" dirty="0" smtClean="0">
                <a:latin typeface="Times New Roman"/>
                <a:cs typeface="Times New Roman"/>
              </a:rPr>
            </a:br>
            <a:r>
              <a:rPr lang="en-US" sz="2000" cap="none" dirty="0" smtClean="0">
                <a:latin typeface="Times New Roman"/>
                <a:cs typeface="Times New Roman"/>
              </a:rPr>
              <a:t>(</a:t>
            </a:r>
            <a:r>
              <a:rPr lang="en-US" sz="2000" cap="none" dirty="0" err="1" smtClean="0">
                <a:latin typeface="Times New Roman"/>
                <a:cs typeface="Times New Roman"/>
              </a:rPr>
              <a:t>Cárcel</a:t>
            </a:r>
            <a:r>
              <a:rPr lang="en-US" sz="2000" cap="none" dirty="0" smtClean="0">
                <a:latin typeface="Times New Roman"/>
                <a:cs typeface="Times New Roman"/>
              </a:rPr>
              <a:t> de </a:t>
            </a:r>
            <a:r>
              <a:rPr lang="en-US" sz="2000" cap="none" dirty="0" err="1" smtClean="0">
                <a:latin typeface="Times New Roman"/>
                <a:cs typeface="Times New Roman"/>
              </a:rPr>
              <a:t>Ventas</a:t>
            </a:r>
            <a:r>
              <a:rPr lang="en-US" sz="2000" cap="none" dirty="0" smtClean="0">
                <a:latin typeface="Times New Roman"/>
                <a:cs typeface="Times New Roman"/>
              </a:rPr>
              <a:t>)</a:t>
            </a:r>
            <a:endParaRPr lang="en-US" sz="2000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42236"/>
            <a:ext cx="6400800" cy="352615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prison capacity was for 450 prisoners, there were more than 4,000 prisoners.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When they first arrived they were issue: a plate, spoon and a blanket. The mattress had to be provided by the family. 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They only had one meal per day.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 They did not had running water.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 minors were separated from everyone else.</a:t>
            </a:r>
            <a:endParaRPr lang="en-US" sz="1800" dirty="0">
              <a:latin typeface="Times New Roman"/>
              <a:cs typeface="Times New Roman"/>
            </a:endParaRP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They suffer from hunger and poor hygiene which cause: </a:t>
            </a:r>
            <a:r>
              <a:rPr lang="en-US" sz="1800" dirty="0" smtClean="0">
                <a:latin typeface="Times New Roman"/>
                <a:cs typeface="Times New Roman"/>
              </a:rPr>
              <a:t>scabies, parasites</a:t>
            </a:r>
            <a:r>
              <a:rPr lang="en-US" sz="1800" dirty="0">
                <a:latin typeface="Times New Roman"/>
                <a:cs typeface="Times New Roman"/>
              </a:rPr>
              <a:t>, and vitamin deficiency. </a:t>
            </a:r>
          </a:p>
          <a:p>
            <a:pPr lvl="1"/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murder of a high ranking officer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Major </a:t>
            </a:r>
            <a:r>
              <a:rPr lang="en-US" dirty="0" err="1" smtClean="0">
                <a:latin typeface="Times New Roman"/>
                <a:cs typeface="Times New Roman"/>
              </a:rPr>
              <a:t>Gabaldon’s</a:t>
            </a:r>
            <a:r>
              <a:rPr lang="en-US" dirty="0" smtClean="0">
                <a:latin typeface="Times New Roman"/>
                <a:cs typeface="Times New Roman"/>
              </a:rPr>
              <a:t> assassination by a member of the JSU, was an excuse to trial 58 prisoners who had nothing to do with the assassination.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 58 prisoners were in prison when the assassination took place. (15 Females, 43 males)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They were tried in a brief court-martial on August 4</a:t>
            </a:r>
            <a:r>
              <a:rPr lang="en-US" sz="1800" baseline="30000" dirty="0" smtClean="0">
                <a:latin typeface="Times New Roman"/>
                <a:cs typeface="Times New Roman"/>
              </a:rPr>
              <a:t>th</a:t>
            </a:r>
            <a:r>
              <a:rPr lang="en-US" sz="1800" dirty="0" smtClean="0">
                <a:latin typeface="Times New Roman"/>
                <a:cs typeface="Times New Roman"/>
              </a:rPr>
              <a:t>, 1939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57 were given the death penalty, one female got 12 years in prison. (It was the first time minors were given the death penalty).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961" y="1369120"/>
            <a:ext cx="711951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Franco’s Justice would fall on the detainees and on that group of girls who were serving for months in </a:t>
            </a:r>
            <a:r>
              <a:rPr lang="en-AU" sz="2800" dirty="0" err="1" smtClean="0"/>
              <a:t>Ventas</a:t>
            </a:r>
            <a:r>
              <a:rPr lang="en-AU" sz="2800" dirty="0" smtClean="0"/>
              <a:t> prison, who were members of </a:t>
            </a:r>
          </a:p>
          <a:p>
            <a:r>
              <a:rPr lang="en-AU" sz="2800" dirty="0" smtClean="0"/>
              <a:t>the JSU, the same communist organization, all accomplices and all enemies of the nation. It did not matter that some of them could not materially had been part of </a:t>
            </a:r>
            <a:r>
              <a:rPr lang="en-AU" sz="2800" dirty="0" err="1" smtClean="0"/>
              <a:t>Gabaldo’s</a:t>
            </a:r>
            <a:r>
              <a:rPr lang="en-AU" sz="2800" dirty="0" smtClean="0"/>
              <a:t> assassination.  (Fonseca 222)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614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Execution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Early in the morning the military went to the prison for the 13 females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cemetery was really close by (place of execution)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It was convenient to bury them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They were buried in mass graves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 prisoners could heard the machine gun from prison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Execution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On the August 5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1939, 56 prisoners were executed.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Thirteen Roses were executed,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They were executed just hours after the trial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No one notify their families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In the news papers it only say that 56 were executed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Never mention there were females and minors in that group.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Thirteen Roses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“The Thirteen Roses” and “The Minors” were names given to them by their fellow prisoners.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Who kept telling their story.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families found out when they went to visit them to prison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 guard would give them their belongings, and notify them 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Franco’s Regime</a:t>
            </a:r>
            <a:br>
              <a:rPr lang="en-US" cap="none" dirty="0" smtClean="0">
                <a:latin typeface="Times New Roman"/>
                <a:cs typeface="Times New Roman"/>
              </a:rPr>
            </a:br>
            <a:r>
              <a:rPr lang="en-US" sz="2400" cap="none" dirty="0" smtClean="0">
                <a:latin typeface="Times New Roman"/>
                <a:cs typeface="Times New Roman"/>
              </a:rPr>
              <a:t>(1939-1975)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It was forbidden to talk about the “reds”, “barbarians”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Women main and only role: house keeper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Take care of husband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Have children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Women education: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General education from 6-12 years old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After 12 years old they were taught the house chores 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52194"/>
            <a:ext cx="6400800" cy="1902486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Second Republic was a strong foundation for today’s Democracy.</a:t>
            </a:r>
            <a:br>
              <a:rPr lang="en-US" cap="none" dirty="0" smtClean="0">
                <a:latin typeface="Times New Roman"/>
                <a:cs typeface="Times New Roman"/>
              </a:rPr>
            </a:b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1704997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latin typeface="Times New Roman"/>
                <a:cs typeface="Times New Roman"/>
              </a:rPr>
              <a:t>Today In Spain women are as independent and free as the Second Republic’s women.</a:t>
            </a:r>
          </a:p>
          <a:p>
            <a:pPr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175" y="1822824"/>
            <a:ext cx="6992471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b="1" i="1" dirty="0" smtClean="0">
                <a:latin typeface="Times New Roman"/>
                <a:cs typeface="Times New Roman"/>
              </a:rPr>
              <a:t>K</a:t>
            </a:r>
            <a:r>
              <a:rPr lang="en-US" sz="2000" b="1" i="1" dirty="0" err="1" smtClean="0">
                <a:latin typeface="Times New Roman"/>
                <a:cs typeface="Times New Roman"/>
              </a:rPr>
              <a:t>eep</a:t>
            </a:r>
            <a:r>
              <a:rPr lang="en-US" sz="2000" b="1" i="1" dirty="0" smtClean="0">
                <a:latin typeface="Times New Roman"/>
                <a:cs typeface="Times New Roman"/>
              </a:rPr>
              <a:t> in mind that I am not dying for being a criminal nor a thief, but for an idea</a:t>
            </a:r>
            <a:r>
              <a:rPr lang="en-US" sz="2000" b="1" dirty="0" smtClean="0">
                <a:latin typeface="Times New Roman"/>
                <a:cs typeface="Times New Roman"/>
              </a:rPr>
              <a:t>. By </a:t>
            </a:r>
            <a:r>
              <a:rPr lang="en-US" sz="2000" b="1" dirty="0" err="1" smtClean="0">
                <a:latin typeface="Times New Roman"/>
                <a:cs typeface="Times New Roman"/>
              </a:rPr>
              <a:t>Dionisia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Manzanero</a:t>
            </a:r>
            <a:r>
              <a:rPr lang="en-US" sz="2000" b="1" dirty="0" smtClean="0">
                <a:latin typeface="Times New Roman"/>
                <a:cs typeface="Times New Roman"/>
              </a:rPr>
              <a:t> (Fonseca 284)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 smtClean="0">
                <a:latin typeface="Times New Roman"/>
                <a:cs typeface="Times New Roman"/>
              </a:rPr>
              <a:t>What I only ask of you is to be a good person, be good always. Like everyone and never resent those who killed your parents, never. </a:t>
            </a:r>
            <a:r>
              <a:rPr lang="en-US" sz="2000" b="1" dirty="0" smtClean="0">
                <a:latin typeface="Times New Roman"/>
                <a:cs typeface="Times New Roman"/>
              </a:rPr>
              <a:t>By Blanca </a:t>
            </a:r>
            <a:r>
              <a:rPr lang="en-US" sz="2000" b="1" dirty="0" err="1" smtClean="0">
                <a:latin typeface="Times New Roman"/>
                <a:cs typeface="Times New Roman"/>
              </a:rPr>
              <a:t>Brisac</a:t>
            </a:r>
            <a:r>
              <a:rPr lang="en-US" sz="2000" b="1" dirty="0" smtClean="0">
                <a:latin typeface="Times New Roman"/>
                <a:cs typeface="Times New Roman"/>
              </a:rPr>
              <a:t> (Fonseca 297)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 smtClean="0">
                <a:latin typeface="Times New Roman"/>
                <a:cs typeface="Times New Roman"/>
              </a:rPr>
              <a:t>Kisses for everyone, nor you or my friends weep. Don’t le my name be erased from history</a:t>
            </a:r>
            <a:r>
              <a:rPr lang="en-US" sz="2000" b="1" dirty="0" smtClean="0">
                <a:latin typeface="Times New Roman"/>
                <a:cs typeface="Times New Roman"/>
              </a:rPr>
              <a:t>. By Julia </a:t>
            </a:r>
            <a:r>
              <a:rPr lang="en-US" sz="2000" b="1" dirty="0" err="1" smtClean="0">
                <a:latin typeface="Times New Roman"/>
                <a:cs typeface="Times New Roman"/>
              </a:rPr>
              <a:t>Conesa</a:t>
            </a:r>
            <a:r>
              <a:rPr lang="en-US" sz="2000" b="1" dirty="0" smtClean="0">
                <a:latin typeface="Times New Roman"/>
                <a:cs typeface="Times New Roman"/>
              </a:rPr>
              <a:t> (Fonseca 296)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" y="5121163"/>
            <a:ext cx="1113596" cy="137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39" y="380745"/>
            <a:ext cx="1282700" cy="16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4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Some books where the Thirteen </a:t>
            </a:r>
            <a:r>
              <a:rPr lang="en-US" cap="none" dirty="0">
                <a:latin typeface="Times New Roman"/>
                <a:cs typeface="Times New Roman"/>
              </a:rPr>
              <a:t>R</a:t>
            </a:r>
            <a:r>
              <a:rPr lang="en-US" cap="none" dirty="0" smtClean="0">
                <a:latin typeface="Times New Roman"/>
                <a:cs typeface="Times New Roman"/>
              </a:rPr>
              <a:t>oses are mention.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000" dirty="0">
                <a:latin typeface="Times New Roman"/>
                <a:cs typeface="Times New Roman"/>
              </a:rPr>
              <a:t>“Asesinato legal (5 de agosto de 1939). Las Trece Rosas” </a:t>
            </a:r>
            <a:r>
              <a:rPr lang="es-ES_tradnl" sz="2000" dirty="0" err="1" smtClean="0">
                <a:latin typeface="Times New Roman"/>
                <a:cs typeface="Times New Roman"/>
              </a:rPr>
              <a:t>by</a:t>
            </a:r>
            <a:r>
              <a:rPr lang="es-ES_tradnl" sz="2000" dirty="0" smtClean="0">
                <a:latin typeface="Times New Roman"/>
                <a:cs typeface="Times New Roman"/>
              </a:rPr>
              <a:t> </a:t>
            </a:r>
            <a:r>
              <a:rPr lang="es-ES_tradnl" sz="2000" dirty="0">
                <a:latin typeface="Times New Roman"/>
                <a:cs typeface="Times New Roman"/>
              </a:rPr>
              <a:t>Jacobo García Blanco-Cicerón (1985).</a:t>
            </a:r>
          </a:p>
          <a:p>
            <a:r>
              <a:rPr lang="es-ES_tradnl" sz="2000" dirty="0">
                <a:latin typeface="Times New Roman"/>
                <a:cs typeface="Times New Roman"/>
              </a:rPr>
              <a:t>“Cárcel de mujeres” </a:t>
            </a:r>
            <a:r>
              <a:rPr lang="es-ES_tradnl" sz="2000" dirty="0" err="1" smtClean="0">
                <a:latin typeface="Times New Roman"/>
                <a:cs typeface="Times New Roman"/>
              </a:rPr>
              <a:t>by</a:t>
            </a:r>
            <a:r>
              <a:rPr lang="es-ES_tradnl" sz="2000" dirty="0" smtClean="0">
                <a:latin typeface="Times New Roman"/>
                <a:cs typeface="Times New Roman"/>
              </a:rPr>
              <a:t> </a:t>
            </a:r>
            <a:r>
              <a:rPr lang="es-ES_tradnl" sz="2000" dirty="0">
                <a:latin typeface="Times New Roman"/>
                <a:cs typeface="Times New Roman"/>
              </a:rPr>
              <a:t>Tomasa Cuevas (1985) </a:t>
            </a:r>
          </a:p>
          <a:p>
            <a:r>
              <a:rPr lang="es-ES_tradnl" sz="2000" dirty="0">
                <a:latin typeface="Times New Roman"/>
                <a:cs typeface="Times New Roman"/>
              </a:rPr>
              <a:t>“Trece Rosas Rojas” </a:t>
            </a:r>
            <a:r>
              <a:rPr lang="es-ES_tradnl" sz="2000" dirty="0" err="1" smtClean="0">
                <a:latin typeface="Times New Roman"/>
                <a:cs typeface="Times New Roman"/>
              </a:rPr>
              <a:t>by</a:t>
            </a:r>
            <a:r>
              <a:rPr lang="es-ES_tradnl" sz="2000" dirty="0" smtClean="0">
                <a:latin typeface="Times New Roman"/>
                <a:cs typeface="Times New Roman"/>
              </a:rPr>
              <a:t> Carlos </a:t>
            </a:r>
            <a:r>
              <a:rPr lang="es-ES_tradnl" sz="2000" dirty="0">
                <a:latin typeface="Times New Roman"/>
                <a:cs typeface="Times New Roman"/>
              </a:rPr>
              <a:t>Fonseca (2005)</a:t>
            </a:r>
          </a:p>
          <a:p>
            <a:r>
              <a:rPr lang="es-ES_tradnl" sz="2000" dirty="0">
                <a:latin typeface="Times New Roman"/>
                <a:cs typeface="Times New Roman"/>
              </a:rPr>
              <a:t>“Las trece rosas” </a:t>
            </a:r>
            <a:r>
              <a:rPr lang="es-ES_tradnl" sz="2000" dirty="0" err="1" smtClean="0">
                <a:latin typeface="Times New Roman"/>
                <a:cs typeface="Times New Roman"/>
              </a:rPr>
              <a:t>by</a:t>
            </a:r>
            <a:r>
              <a:rPr lang="es-ES_tradnl" sz="2000" dirty="0" smtClean="0">
                <a:latin typeface="Times New Roman"/>
                <a:cs typeface="Times New Roman"/>
              </a:rPr>
              <a:t> </a:t>
            </a:r>
            <a:r>
              <a:rPr lang="es-ES_tradnl" sz="2000" dirty="0">
                <a:latin typeface="Times New Roman"/>
                <a:cs typeface="Times New Roman"/>
              </a:rPr>
              <a:t>Jesús Ferrero (2003)</a:t>
            </a:r>
          </a:p>
          <a:p>
            <a:r>
              <a:rPr lang="es-ES_tradnl" sz="2000" dirty="0">
                <a:latin typeface="Times New Roman"/>
                <a:cs typeface="Times New Roman"/>
              </a:rPr>
              <a:t>“Martina la rosa número trece</a:t>
            </a:r>
            <a:r>
              <a:rPr lang="es-ES_tradnl" sz="2000" dirty="0" smtClean="0">
                <a:latin typeface="Times New Roman"/>
                <a:cs typeface="Times New Roman"/>
              </a:rPr>
              <a:t>”</a:t>
            </a:r>
            <a:r>
              <a:rPr lang="es-ES_tradnl" sz="2000" dirty="0">
                <a:latin typeface="Times New Roman"/>
                <a:cs typeface="Times New Roman"/>
              </a:rPr>
              <a:t> </a:t>
            </a:r>
            <a:r>
              <a:rPr lang="es-ES_tradnl" sz="2000" dirty="0" err="1" smtClean="0">
                <a:latin typeface="Times New Roman"/>
                <a:cs typeface="Times New Roman"/>
              </a:rPr>
              <a:t>by</a:t>
            </a:r>
            <a:r>
              <a:rPr lang="es-ES_tradnl" sz="2000" dirty="0" smtClean="0">
                <a:latin typeface="Times New Roman"/>
                <a:cs typeface="Times New Roman"/>
              </a:rPr>
              <a:t> </a:t>
            </a:r>
            <a:r>
              <a:rPr lang="es-ES_tradnl" sz="2000" dirty="0">
                <a:latin typeface="Times New Roman"/>
                <a:cs typeface="Times New Roman"/>
              </a:rPr>
              <a:t>Ángeles López (2006)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01" y="2315883"/>
            <a:ext cx="4975411" cy="352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504" y="1308091"/>
            <a:ext cx="72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err="1" smtClean="0">
                <a:latin typeface="Times New Roman"/>
                <a:cs typeface="Times New Roman"/>
              </a:rPr>
              <a:t>Monument</a:t>
            </a:r>
            <a:r>
              <a:rPr lang="es-ES_tradnl" sz="3600" dirty="0" smtClean="0">
                <a:latin typeface="Times New Roman"/>
                <a:cs typeface="Times New Roman"/>
              </a:rPr>
              <a:t> </a:t>
            </a:r>
            <a:r>
              <a:rPr lang="es-ES_tradnl" sz="3600" dirty="0" err="1" smtClean="0">
                <a:latin typeface="Times New Roman"/>
                <a:cs typeface="Times New Roman"/>
              </a:rPr>
              <a:t>for</a:t>
            </a:r>
            <a:r>
              <a:rPr lang="es-ES_tradnl" sz="3600" dirty="0" smtClean="0">
                <a:latin typeface="Times New Roman"/>
                <a:cs typeface="Times New Roman"/>
              </a:rPr>
              <a:t> </a:t>
            </a:r>
            <a:r>
              <a:rPr lang="es-ES_tradnl" sz="3600" dirty="0" err="1" smtClean="0">
                <a:latin typeface="Times New Roman"/>
                <a:cs typeface="Times New Roman"/>
              </a:rPr>
              <a:t>the</a:t>
            </a:r>
            <a:r>
              <a:rPr lang="es-ES_tradnl" sz="3600" dirty="0" smtClean="0">
                <a:latin typeface="Times New Roman"/>
                <a:cs typeface="Times New Roman"/>
              </a:rPr>
              <a:t> </a:t>
            </a:r>
            <a:r>
              <a:rPr lang="es-ES_tradnl" sz="3600" dirty="0" err="1" smtClean="0">
                <a:latin typeface="Times New Roman"/>
                <a:cs typeface="Times New Roman"/>
              </a:rPr>
              <a:t>Thirteen</a:t>
            </a:r>
            <a:r>
              <a:rPr lang="es-ES_tradnl" sz="3600" dirty="0" smtClean="0">
                <a:latin typeface="Times New Roman"/>
                <a:cs typeface="Times New Roman"/>
              </a:rPr>
              <a:t> Roses</a:t>
            </a:r>
            <a:endParaRPr lang="es-ES_tradnl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54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QUESTIONS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6018"/>
            <a:ext cx="6400800" cy="4030383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sz="18000" dirty="0" smtClean="0">
                <a:solidFill>
                  <a:srgbClr val="FF0000"/>
                </a:solidFill>
              </a:rPr>
              <a:t>?</a:t>
            </a:r>
          </a:p>
          <a:p>
            <a:pPr indent="0" algn="ctr">
              <a:buNone/>
            </a:pPr>
            <a:endParaRPr lang="en-US" sz="12000" dirty="0" smtClean="0">
              <a:solidFill>
                <a:srgbClr val="FF0000"/>
              </a:solidFill>
            </a:endParaRPr>
          </a:p>
          <a:p>
            <a:pPr indent="0" algn="ctr">
              <a:buNone/>
            </a:pPr>
            <a:endParaRPr lang="en-US" sz="1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Bibliography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s-ES_tradnl" dirty="0"/>
              <a:t>Fonseca, Carlos. </a:t>
            </a:r>
            <a:r>
              <a:rPr lang="es-ES_tradnl" i="1" dirty="0"/>
              <a:t>Trece rosas rojas: la historia mas conmovedora de la guerra civil</a:t>
            </a:r>
            <a:r>
              <a:rPr lang="es-ES_tradnl" dirty="0"/>
              <a:t>. Madrid: Temas de Hoy, 2004. </a:t>
            </a:r>
            <a:r>
              <a:rPr lang="es-ES_tradnl" dirty="0" err="1"/>
              <a:t>Print</a:t>
            </a:r>
            <a:r>
              <a:rPr lang="es-ES_tradnl" dirty="0"/>
              <a:t>.</a:t>
            </a:r>
            <a:endParaRPr lang="en-US" dirty="0"/>
          </a:p>
          <a:p>
            <a:pPr indent="0">
              <a:buNone/>
            </a:pPr>
            <a:r>
              <a:rPr lang="es-ES_tradnl" dirty="0"/>
              <a:t>Ferrero, Jesús. </a:t>
            </a:r>
            <a:r>
              <a:rPr lang="es-ES_tradnl" i="1" dirty="0"/>
              <a:t>Las trece rosas</a:t>
            </a:r>
            <a:r>
              <a:rPr lang="es-ES_tradnl" dirty="0"/>
              <a:t>. </a:t>
            </a:r>
            <a:r>
              <a:rPr lang="es-ES_tradnl" dirty="0" err="1"/>
              <a:t>Spain</a:t>
            </a:r>
            <a:r>
              <a:rPr lang="es-ES_tradnl" dirty="0"/>
              <a:t>: Ediciones </a:t>
            </a:r>
            <a:r>
              <a:rPr lang="es-ES_tradnl" dirty="0" err="1"/>
              <a:t>Siruela</a:t>
            </a:r>
            <a:r>
              <a:rPr lang="es-ES_tradnl" dirty="0"/>
              <a:t>, S.A., 2003. </a:t>
            </a:r>
            <a:r>
              <a:rPr lang="es-ES_tradnl" dirty="0" err="1"/>
              <a:t>Print</a:t>
            </a:r>
            <a:r>
              <a:rPr lang="es-ES_tradnl" dirty="0"/>
              <a:t>.</a:t>
            </a:r>
            <a:endParaRPr lang="en-US" dirty="0"/>
          </a:p>
          <a:p>
            <a:pPr indent="0">
              <a:buNone/>
            </a:pPr>
            <a:r>
              <a:rPr lang="es-ES_tradnl" dirty="0" err="1"/>
              <a:t>Capelmartínez</a:t>
            </a:r>
            <a:r>
              <a:rPr lang="es-ES_tradnl" dirty="0"/>
              <a:t>, Rosa Ma. “De Protagonistas a Represaliadas: La Experiencia De Las Mujeres Republicanas.” </a:t>
            </a:r>
            <a:r>
              <a:rPr lang="es-ES_tradnl" i="1" dirty="0"/>
              <a:t>Cuadernos De Historia Contemporánea</a:t>
            </a:r>
            <a:r>
              <a:rPr lang="es-ES_tradnl" dirty="0"/>
              <a:t>, (2007): 35.</a:t>
            </a: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286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733" y="1282825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Second Republic </a:t>
            </a:r>
            <a:br>
              <a:rPr lang="en-US" cap="none" dirty="0" smtClean="0">
                <a:latin typeface="Times New Roman"/>
                <a:cs typeface="Times New Roman"/>
              </a:rPr>
            </a:br>
            <a:r>
              <a:rPr lang="en-US" sz="2222" cap="none" dirty="0" smtClean="0">
                <a:latin typeface="Times New Roman"/>
                <a:cs typeface="Times New Roman"/>
              </a:rPr>
              <a:t>(1931-1939)</a:t>
            </a:r>
            <a:endParaRPr lang="en-US" sz="2222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Constitution of 1931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Right for women to vote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Equal education for everyone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Equal opportunities for jobs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Divorce rights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Civil union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Freedom of Speech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Disestablish religion on education (Catholicism)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/>
                <a:cs typeface="Times New Roman"/>
              </a:rPr>
              <a:t>Spanish Civil War</a:t>
            </a:r>
            <a:br>
              <a:rPr lang="en-US" cap="none" dirty="0" smtClean="0">
                <a:latin typeface="Times New Roman"/>
                <a:cs typeface="Times New Roman"/>
              </a:rPr>
            </a:br>
            <a:r>
              <a:rPr lang="en-US" sz="2222" cap="none" dirty="0" smtClean="0">
                <a:latin typeface="Times New Roman"/>
                <a:cs typeface="Times New Roman"/>
              </a:rPr>
              <a:t>(1936-1939)</a:t>
            </a:r>
            <a:endParaRPr lang="en-US" sz="2222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 July, 1936 a military uprising led by Francisco Franco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Intended to seize power immediately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Encounter a strong resistance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Franco instead of declaring the coup a failure, initiated a war against the Second Republic.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 bloody war that lasted three long years, where Spain was divided in two:</a:t>
            </a:r>
          </a:p>
          <a:p>
            <a:pPr lvl="3"/>
            <a:r>
              <a:rPr lang="en-US" sz="1800" dirty="0" smtClean="0">
                <a:latin typeface="Times New Roman"/>
                <a:cs typeface="Times New Roman"/>
              </a:rPr>
              <a:t>The Republicans, the reds (Spain’s leftist)</a:t>
            </a:r>
          </a:p>
          <a:p>
            <a:pPr lvl="3"/>
            <a:r>
              <a:rPr lang="en-US" sz="1800" dirty="0" smtClean="0">
                <a:latin typeface="Times New Roman"/>
                <a:cs typeface="Times New Roman"/>
              </a:rPr>
              <a:t>The Nationalist (Spain’s rightist)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/>
                <a:cs typeface="Times New Roman"/>
              </a:rPr>
              <a:t>Spain’s Post Civil War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Nationalist prevail and Franco’s regime begun on April 1, 1939. (It meant death, repression and exile for the reds)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 repression and persecution against the reds begun. (The cleaning up of the barbarians)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Improvise concentration camps, and Jails were over populated with political prisoner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The Thirteen Roses were victims of the repression against the reds.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Thirteen Roses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Thirteen females between the ages of 18-29.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The majority were underage (21)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Only one of them was married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Most of them form part of the </a:t>
            </a:r>
            <a:r>
              <a:rPr lang="en-US" sz="1800" dirty="0" err="1" smtClean="0">
                <a:latin typeface="Times New Roman"/>
                <a:cs typeface="Times New Roman"/>
              </a:rPr>
              <a:t>Juventudes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Socialistas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Unificadas</a:t>
            </a:r>
            <a:r>
              <a:rPr lang="en-US" sz="1800" dirty="0" smtClean="0">
                <a:latin typeface="Times New Roman"/>
                <a:cs typeface="Times New Roman"/>
              </a:rPr>
              <a:t> (JSU)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A group fighting against Franco’s regime, who supported the Second Republic democracy.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5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5980" y="2438400"/>
            <a:ext cx="7493620" cy="337343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 smtClean="0">
              <a:solidFill>
                <a:srgbClr val="7030A0"/>
              </a:solidFill>
            </a:endParaRPr>
          </a:p>
          <a:p>
            <a:r>
              <a:rPr lang="en-US" smtClean="0"/>
              <a:t>The minors: Virtudes González García, Luisa Rodríguez de la Fuente, Julia Conesa Conesa, Carmen Barrero Aguado, Dionisia Manzanero Salas, (Victoria Muñoz García, Adelina García Casillas, Elena Gil Olaya).</a:t>
            </a:r>
          </a:p>
          <a:p>
            <a:r>
              <a:rPr lang="en-US" smtClean="0"/>
              <a:t>The adults:  Ana López Gallego, Martina Barroso García, Blanca Brisac Vázquez, (Joaquina López Laffite, y Pilar Bueno Ibáñez).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38" y="959562"/>
            <a:ext cx="785230" cy="112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69" y="2226076"/>
            <a:ext cx="976386" cy="116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54" y="887424"/>
            <a:ext cx="909637" cy="12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92" y="912929"/>
            <a:ext cx="9239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74" y="2226075"/>
            <a:ext cx="8953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57" y="941917"/>
            <a:ext cx="977956" cy="12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5" y="2147418"/>
            <a:ext cx="9048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69" y="896425"/>
            <a:ext cx="908592" cy="11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8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/>
                <a:cs typeface="Times New Roman"/>
              </a:rPr>
              <a:t>The Thirteen Roses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These females step up to work, while man were fighting at the front line.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They occupy high raking positions in the JSU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These females would transport fire arms, important documents, and information during the Post War.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5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cap="none" dirty="0" smtClean="0">
                <a:latin typeface="Times New Roman"/>
                <a:cs typeface="Times New Roman"/>
              </a:rPr>
              <a:t>he Thirteen Roses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They were detained by Franco’s regime because either a neighbor told on them, or someone who knew them from the JSU.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civil guard told the family that they were going to be back in a couple of hours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They never return home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1232</TotalTime>
  <Words>1178</Words>
  <Application>Microsoft Macintosh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Couture</vt:lpstr>
      <vt:lpstr>                         Atrocities of the Spanish Civil War: The Execution of the Thirteen Roses in 1939. </vt:lpstr>
      <vt:lpstr>Some books where the Thirteen Roses are mention.</vt:lpstr>
      <vt:lpstr>Second Republic  (1931-1939)</vt:lpstr>
      <vt:lpstr>Spanish Civil War (1936-1939)</vt:lpstr>
      <vt:lpstr>Spain’s Post Civil War</vt:lpstr>
      <vt:lpstr>The Thirteen Roses</vt:lpstr>
      <vt:lpstr>PowerPoint Presentation</vt:lpstr>
      <vt:lpstr>The Thirteen Roses</vt:lpstr>
      <vt:lpstr>The Thirteen Roses</vt:lpstr>
      <vt:lpstr>The Thirteen Roses</vt:lpstr>
      <vt:lpstr>Life in Prison  (Cárcel de Ventas)</vt:lpstr>
      <vt:lpstr>The murder of a high ranking officer</vt:lpstr>
      <vt:lpstr>PowerPoint Presentation</vt:lpstr>
      <vt:lpstr>The Execution</vt:lpstr>
      <vt:lpstr>The Execution</vt:lpstr>
      <vt:lpstr>The Thirteen Roses</vt:lpstr>
      <vt:lpstr>Franco’s Regime (1939-1975)</vt:lpstr>
      <vt:lpstr>The Second Republic was a strong foundation for today’s Democracy. </vt:lpstr>
      <vt:lpstr>PowerPoint Presentation</vt:lpstr>
      <vt:lpstr>PowerPoint Presentation</vt:lpstr>
      <vt:lpstr>QUESTIONS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and After The Thirteen Roses</dc:title>
  <dc:creator>Yury De Santos</dc:creator>
  <cp:lastModifiedBy>Yury De Santos</cp:lastModifiedBy>
  <cp:revision>81</cp:revision>
  <cp:lastPrinted>2014-05-08T01:37:52Z</cp:lastPrinted>
  <dcterms:created xsi:type="dcterms:W3CDTF">2014-04-25T03:56:37Z</dcterms:created>
  <dcterms:modified xsi:type="dcterms:W3CDTF">2014-05-13T16:57:16Z</dcterms:modified>
</cp:coreProperties>
</file>